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Road to level 3</a:t>
            </a:r>
          </a:p>
        </p:txBody>
      </p:sp>
      <p:sp>
        <p:nvSpPr>
          <p:cNvPr id="167" name="Shape 16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Hans Wang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257" name="Shape 2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checklist</a:t>
            </a:r>
          </a:p>
        </p:txBody>
      </p:sp>
      <p:sp>
        <p:nvSpPr>
          <p:cNvPr id="258" name="Shape 2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written at least 10 reviews in the last 12 months (certification reviews count here, self-review does not)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Must include reviews of judges from both inside and outside of your region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Must include reviews of judges of higher, equal and lower level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Must demonstrate the ability to point out both strengths and areas for improvement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received written recommendations from at least two of the following categories: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Your Regional Coordinator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A Level 3+ judge within your region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A Level 3+ judge outside of your region</a:t>
            </a:r>
          </a:p>
          <a:p>
            <a:pPr lvl="1" marL="462279" indent="-231139" defTabSz="303783">
              <a:spcBef>
                <a:spcPts val="1400"/>
              </a:spcBef>
              <a:defRPr sz="1768"/>
            </a:pPr>
            <a:r>
              <a:t>	A recommendation may be co-authored; in that case, the primary recommender is the judge who enters the review and thus vouches for your level 3 candidacy. The primary recommender’s region and role is used to determine validity.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received confirmation from a Level 4+ judge within the last 36 months indicating success in a Team Lead position at a Grand Prix where the checking judge was the Head Judge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qualities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263" name="Shape 2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Qualities</a:t>
            </a:r>
          </a:p>
        </p:txBody>
      </p:sp>
      <p:sp>
        <p:nvSpPr>
          <p:cNvPr id="264" name="Shape 2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8929" indent="-328929" defTabSz="432308">
              <a:spcBef>
                <a:spcPts val="2000"/>
              </a:spcBef>
              <a:defRPr sz="2516"/>
            </a:pPr>
            <a:r>
              <a:t>Leadership, Presence and Charisma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Teamwork, Diplomacy and Maturity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Penalty and Policy Philosophy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Self-Evaluation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Development of Other Judges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Program Construction and Philosophy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Stress and Conflict Management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Investigations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Logistics and Tournament Operations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process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269" name="Shape 2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process</a:t>
            </a:r>
          </a:p>
        </p:txBody>
      </p:sp>
      <p:sp>
        <p:nvSpPr>
          <p:cNvPr id="270" name="Shape 270"/>
          <p:cNvSpPr/>
          <p:nvPr/>
        </p:nvSpPr>
        <p:spPr>
          <a:xfrm>
            <a:off x="925081" y="2523454"/>
            <a:ext cx="2086764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602704" y="3344585"/>
            <a:ext cx="273151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Self Review Submitted</a:t>
            </a:r>
          </a:p>
        </p:txBody>
      </p:sp>
      <p:sp>
        <p:nvSpPr>
          <p:cNvPr id="272" name="Shape 272"/>
          <p:cNvSpPr/>
          <p:nvPr/>
        </p:nvSpPr>
        <p:spPr>
          <a:xfrm>
            <a:off x="3870782" y="2523454"/>
            <a:ext cx="2086764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73" name="Shape 273"/>
          <p:cNvSpPr/>
          <p:nvPr/>
        </p:nvSpPr>
        <p:spPr>
          <a:xfrm>
            <a:off x="3649116" y="3344585"/>
            <a:ext cx="253009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L3 Recommendation</a:t>
            </a:r>
          </a:p>
        </p:txBody>
      </p:sp>
      <p:sp>
        <p:nvSpPr>
          <p:cNvPr id="274" name="Shape 274"/>
          <p:cNvSpPr/>
          <p:nvPr/>
        </p:nvSpPr>
        <p:spPr>
          <a:xfrm>
            <a:off x="6677800" y="2523454"/>
            <a:ext cx="2086763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75" name="Shape 275"/>
          <p:cNvSpPr/>
          <p:nvPr/>
        </p:nvSpPr>
        <p:spPr>
          <a:xfrm>
            <a:off x="6494107" y="3344585"/>
            <a:ext cx="245414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Checklist Submitted</a:t>
            </a:r>
          </a:p>
        </p:txBody>
      </p:sp>
      <p:sp>
        <p:nvSpPr>
          <p:cNvPr id="276" name="Shape 276"/>
          <p:cNvSpPr/>
          <p:nvPr/>
        </p:nvSpPr>
        <p:spPr>
          <a:xfrm>
            <a:off x="9446845" y="2523454"/>
            <a:ext cx="2086763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77" name="Shape 277"/>
          <p:cNvSpPr/>
          <p:nvPr/>
        </p:nvSpPr>
        <p:spPr>
          <a:xfrm>
            <a:off x="9263152" y="3344585"/>
            <a:ext cx="245414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Checklist Submitted</a:t>
            </a:r>
          </a:p>
        </p:txBody>
      </p:sp>
      <p:sp>
        <p:nvSpPr>
          <p:cNvPr id="278" name="Shape 278"/>
          <p:cNvSpPr/>
          <p:nvPr/>
        </p:nvSpPr>
        <p:spPr>
          <a:xfrm>
            <a:off x="962599" y="6219271"/>
            <a:ext cx="2086763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79" name="Shape 279"/>
          <p:cNvSpPr/>
          <p:nvPr/>
        </p:nvSpPr>
        <p:spPr>
          <a:xfrm>
            <a:off x="640222" y="7040402"/>
            <a:ext cx="295554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Pre-Event Interview (PEI)</a:t>
            </a:r>
          </a:p>
        </p:txBody>
      </p:sp>
      <p:sp>
        <p:nvSpPr>
          <p:cNvPr id="280" name="Shape 280"/>
          <p:cNvSpPr/>
          <p:nvPr/>
        </p:nvSpPr>
        <p:spPr>
          <a:xfrm>
            <a:off x="3908300" y="6219271"/>
            <a:ext cx="2086763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81" name="Shape 281"/>
          <p:cNvSpPr/>
          <p:nvPr/>
        </p:nvSpPr>
        <p:spPr>
          <a:xfrm>
            <a:off x="4205175" y="7040402"/>
            <a:ext cx="149301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Written Test</a:t>
            </a:r>
          </a:p>
        </p:txBody>
      </p:sp>
      <p:sp>
        <p:nvSpPr>
          <p:cNvPr id="282" name="Shape 282"/>
          <p:cNvSpPr/>
          <p:nvPr/>
        </p:nvSpPr>
        <p:spPr>
          <a:xfrm>
            <a:off x="6715317" y="6219271"/>
            <a:ext cx="2086763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83" name="Shape 283"/>
          <p:cNvSpPr/>
          <p:nvPr/>
        </p:nvSpPr>
        <p:spPr>
          <a:xfrm>
            <a:off x="7384557" y="7040402"/>
            <a:ext cx="74828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Panel</a:t>
            </a:r>
          </a:p>
        </p:txBody>
      </p:sp>
      <p:sp>
        <p:nvSpPr>
          <p:cNvPr id="284" name="Shape 284"/>
          <p:cNvSpPr/>
          <p:nvPr/>
        </p:nvSpPr>
        <p:spPr>
          <a:xfrm>
            <a:off x="9484362" y="6219271"/>
            <a:ext cx="2086763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85" name="Shape 285"/>
          <p:cNvSpPr/>
          <p:nvPr/>
        </p:nvSpPr>
        <p:spPr>
          <a:xfrm>
            <a:off x="9096707" y="7040402"/>
            <a:ext cx="286207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Supplemental Activities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z="12920"/>
            </a:lvl1pPr>
          </a:lstStyle>
          <a:p>
            <a:pPr/>
            <a:r>
              <a:t>SO, DO you still want to become a level 3?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 &amp; 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judge level?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judge program</a:t>
            </a:r>
          </a:p>
        </p:txBody>
      </p:sp>
      <p:sp>
        <p:nvSpPr>
          <p:cNvPr id="173" name="Shape 173"/>
          <p:cNvSpPr/>
          <p:nvPr/>
        </p:nvSpPr>
        <p:spPr>
          <a:xfrm>
            <a:off x="873687" y="2653860"/>
            <a:ext cx="5039346" cy="5956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1312531" y="7480134"/>
            <a:ext cx="4161658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75" name="Shape 175"/>
          <p:cNvSpPr/>
          <p:nvPr/>
        </p:nvSpPr>
        <p:spPr>
          <a:xfrm>
            <a:off x="1740790" y="6362644"/>
            <a:ext cx="3305141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2270019" y="5245155"/>
            <a:ext cx="2246682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2761644" y="4127665"/>
            <a:ext cx="1263432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78" name="Shape 178"/>
          <p:cNvSpPr/>
          <p:nvPr/>
        </p:nvSpPr>
        <p:spPr>
          <a:xfrm>
            <a:off x="2666716" y="3182675"/>
            <a:ext cx="145328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5: 5</a:t>
            </a:r>
          </a:p>
        </p:txBody>
      </p:sp>
      <p:sp>
        <p:nvSpPr>
          <p:cNvPr id="179" name="Shape 179"/>
          <p:cNvSpPr/>
          <p:nvPr/>
        </p:nvSpPr>
        <p:spPr>
          <a:xfrm>
            <a:off x="1854424" y="7778529"/>
            <a:ext cx="307787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1: around 6600</a:t>
            </a:r>
          </a:p>
        </p:txBody>
      </p:sp>
      <p:sp>
        <p:nvSpPr>
          <p:cNvPr id="180" name="Shape 180"/>
          <p:cNvSpPr/>
          <p:nvPr/>
        </p:nvSpPr>
        <p:spPr>
          <a:xfrm>
            <a:off x="1854424" y="6661039"/>
            <a:ext cx="307787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2: around 1200</a:t>
            </a:r>
          </a:p>
        </p:txBody>
      </p:sp>
      <p:sp>
        <p:nvSpPr>
          <p:cNvPr id="181" name="Shape 181"/>
          <p:cNvSpPr/>
          <p:nvPr/>
        </p:nvSpPr>
        <p:spPr>
          <a:xfrm>
            <a:off x="1945102" y="5543550"/>
            <a:ext cx="289651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3: around 150</a:t>
            </a:r>
          </a:p>
        </p:txBody>
      </p:sp>
      <p:sp>
        <p:nvSpPr>
          <p:cNvPr id="182" name="Shape 182"/>
          <p:cNvSpPr/>
          <p:nvPr/>
        </p:nvSpPr>
        <p:spPr>
          <a:xfrm>
            <a:off x="2576038" y="4468960"/>
            <a:ext cx="163464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4: 10</a:t>
            </a:r>
          </a:p>
        </p:txBody>
      </p:sp>
      <p:sp>
        <p:nvSpPr>
          <p:cNvPr id="183" name="Shape 183"/>
          <p:cNvSpPr/>
          <p:nvPr/>
        </p:nvSpPr>
        <p:spPr>
          <a:xfrm>
            <a:off x="7373435" y="2653860"/>
            <a:ext cx="5039345" cy="5956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84" name="Shape 184"/>
          <p:cNvSpPr/>
          <p:nvPr/>
        </p:nvSpPr>
        <p:spPr>
          <a:xfrm>
            <a:off x="7812278" y="7480134"/>
            <a:ext cx="4161659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85" name="Shape 185"/>
          <p:cNvSpPr/>
          <p:nvPr/>
        </p:nvSpPr>
        <p:spPr>
          <a:xfrm>
            <a:off x="8240538" y="6362644"/>
            <a:ext cx="3305140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86" name="Shape 186"/>
          <p:cNvSpPr/>
          <p:nvPr/>
        </p:nvSpPr>
        <p:spPr>
          <a:xfrm>
            <a:off x="8354172" y="7778529"/>
            <a:ext cx="307787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1: around 6600</a:t>
            </a:r>
          </a:p>
        </p:txBody>
      </p:sp>
      <p:sp>
        <p:nvSpPr>
          <p:cNvPr id="187" name="Shape 187"/>
          <p:cNvSpPr/>
          <p:nvPr/>
        </p:nvSpPr>
        <p:spPr>
          <a:xfrm>
            <a:off x="8354172" y="6661039"/>
            <a:ext cx="307787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2: around 1200</a:t>
            </a:r>
          </a:p>
        </p:txBody>
      </p:sp>
      <p:sp>
        <p:nvSpPr>
          <p:cNvPr id="188" name="Shape 188"/>
          <p:cNvSpPr/>
          <p:nvPr/>
        </p:nvSpPr>
        <p:spPr>
          <a:xfrm>
            <a:off x="5186348" y="8038879"/>
            <a:ext cx="2913771" cy="1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89" name="Shape 189"/>
          <p:cNvSpPr/>
          <p:nvPr/>
        </p:nvSpPr>
        <p:spPr>
          <a:xfrm>
            <a:off x="4904681" y="6921389"/>
            <a:ext cx="3477106" cy="1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0" name="Shape 190"/>
          <p:cNvSpPr/>
          <p:nvPr/>
        </p:nvSpPr>
        <p:spPr>
          <a:xfrm flipV="1">
            <a:off x="5045515" y="5127155"/>
            <a:ext cx="3474508" cy="676745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1" name="Shape 191"/>
          <p:cNvSpPr/>
          <p:nvPr/>
        </p:nvSpPr>
        <p:spPr>
          <a:xfrm>
            <a:off x="5045514" y="4729310"/>
            <a:ext cx="3472081" cy="1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2" name="Shape 192"/>
          <p:cNvSpPr/>
          <p:nvPr/>
        </p:nvSpPr>
        <p:spPr>
          <a:xfrm>
            <a:off x="5045514" y="3443025"/>
            <a:ext cx="3474920" cy="761328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3" name="Shape 193"/>
          <p:cNvSpPr/>
          <p:nvPr/>
        </p:nvSpPr>
        <p:spPr>
          <a:xfrm>
            <a:off x="8571222" y="4468960"/>
            <a:ext cx="289651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3: around 150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196" name="Shape 1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judge program</a:t>
            </a:r>
          </a:p>
        </p:txBody>
      </p:sp>
      <p:sp>
        <p:nvSpPr>
          <p:cNvPr id="197" name="Shape 197"/>
          <p:cNvSpPr/>
          <p:nvPr/>
        </p:nvSpPr>
        <p:spPr>
          <a:xfrm>
            <a:off x="873687" y="2653860"/>
            <a:ext cx="5039346" cy="5956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8" name="Shape 198"/>
          <p:cNvSpPr/>
          <p:nvPr/>
        </p:nvSpPr>
        <p:spPr>
          <a:xfrm>
            <a:off x="1312531" y="7480134"/>
            <a:ext cx="4161658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1740790" y="6362644"/>
            <a:ext cx="3305141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0" name="Shape 200"/>
          <p:cNvSpPr/>
          <p:nvPr/>
        </p:nvSpPr>
        <p:spPr>
          <a:xfrm>
            <a:off x="1854424" y="7778529"/>
            <a:ext cx="307787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1: around 6600</a:t>
            </a:r>
          </a:p>
        </p:txBody>
      </p:sp>
      <p:sp>
        <p:nvSpPr>
          <p:cNvPr id="201" name="Shape 201"/>
          <p:cNvSpPr/>
          <p:nvPr/>
        </p:nvSpPr>
        <p:spPr>
          <a:xfrm>
            <a:off x="1854424" y="6661039"/>
            <a:ext cx="307787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2: around 1200</a:t>
            </a:r>
          </a:p>
        </p:txBody>
      </p:sp>
      <p:sp>
        <p:nvSpPr>
          <p:cNvPr id="202" name="Shape 202"/>
          <p:cNvSpPr/>
          <p:nvPr/>
        </p:nvSpPr>
        <p:spPr>
          <a:xfrm>
            <a:off x="7812278" y="7480134"/>
            <a:ext cx="4161659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3" name="Shape 203"/>
          <p:cNvSpPr/>
          <p:nvPr/>
        </p:nvSpPr>
        <p:spPr>
          <a:xfrm>
            <a:off x="8240538" y="6362644"/>
            <a:ext cx="3305140" cy="1"/>
          </a:xfrm>
          <a:prstGeom prst="line">
            <a:avLst/>
          </a:prstGeom>
          <a:ln w="25400">
            <a:solidFill>
              <a:srgbClr val="232323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4" name="Shape 204"/>
          <p:cNvSpPr/>
          <p:nvPr/>
        </p:nvSpPr>
        <p:spPr>
          <a:xfrm>
            <a:off x="5186348" y="8038879"/>
            <a:ext cx="3253229" cy="1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5" name="Shape 205"/>
          <p:cNvSpPr/>
          <p:nvPr/>
        </p:nvSpPr>
        <p:spPr>
          <a:xfrm flipV="1">
            <a:off x="5045515" y="3610791"/>
            <a:ext cx="3301294" cy="1067721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6" name="Shape 206"/>
          <p:cNvSpPr/>
          <p:nvPr/>
        </p:nvSpPr>
        <p:spPr>
          <a:xfrm>
            <a:off x="1835492" y="2635325"/>
            <a:ext cx="3141743" cy="3715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433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chemeClr val="accent3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2084164" y="4450426"/>
            <a:ext cx="289651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3: around 150</a:t>
            </a:r>
          </a:p>
        </p:txBody>
      </p:sp>
      <p:pic>
        <p:nvPicPr>
          <p:cNvPr id="208" name="logo-mtg-gp-lar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8940" y="5101080"/>
            <a:ext cx="3477107" cy="14056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MTG_PPQ_Wht拷貝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62989" y="2927009"/>
            <a:ext cx="3489009" cy="1502049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Shape 210"/>
          <p:cNvSpPr/>
          <p:nvPr/>
        </p:nvSpPr>
        <p:spPr>
          <a:xfrm flipV="1">
            <a:off x="5186348" y="5809327"/>
            <a:ext cx="3277660" cy="1112063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pic>
        <p:nvPicPr>
          <p:cNvPr id="211" name="Ad_Logo_FN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93630" y="7178742"/>
            <a:ext cx="3427727" cy="1358357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/>
          <p:nvPr/>
        </p:nvSpPr>
        <p:spPr>
          <a:xfrm>
            <a:off x="7874667" y="2333455"/>
            <a:ext cx="260085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Professional, like: </a:t>
            </a:r>
          </a:p>
        </p:txBody>
      </p:sp>
      <p:sp>
        <p:nvSpPr>
          <p:cNvPr id="213" name="Shape 213"/>
          <p:cNvSpPr/>
          <p:nvPr/>
        </p:nvSpPr>
        <p:spPr>
          <a:xfrm>
            <a:off x="7874667" y="4450426"/>
            <a:ext cx="263926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Competitive, like: </a:t>
            </a:r>
          </a:p>
        </p:txBody>
      </p:sp>
      <p:sp>
        <p:nvSpPr>
          <p:cNvPr id="214" name="Shape 214"/>
          <p:cNvSpPr/>
          <p:nvPr/>
        </p:nvSpPr>
        <p:spPr>
          <a:xfrm>
            <a:off x="7874667" y="6582380"/>
            <a:ext cx="198455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Regular, like: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217" name="Shape 2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judge program</a:t>
            </a:r>
          </a:p>
        </p:txBody>
      </p:sp>
      <p:sp>
        <p:nvSpPr>
          <p:cNvPr id="218" name="Shape 218"/>
          <p:cNvSpPr/>
          <p:nvPr/>
        </p:nvSpPr>
        <p:spPr>
          <a:xfrm>
            <a:off x="4929806" y="5163977"/>
            <a:ext cx="3141743" cy="3715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433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chemeClr val="accent3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5178478" y="6979078"/>
            <a:ext cx="289651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Level 3: around 150</a:t>
            </a:r>
          </a:p>
        </p:txBody>
      </p:sp>
      <p:sp>
        <p:nvSpPr>
          <p:cNvPr id="220" name="Shape 220"/>
          <p:cNvSpPr/>
          <p:nvPr/>
        </p:nvSpPr>
        <p:spPr>
          <a:xfrm>
            <a:off x="1118960" y="4760518"/>
            <a:ext cx="2086764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1" name="Shape 221"/>
          <p:cNvSpPr/>
          <p:nvPr/>
        </p:nvSpPr>
        <p:spPr>
          <a:xfrm>
            <a:off x="850558" y="5581650"/>
            <a:ext cx="262356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Regional Coordinator</a:t>
            </a:r>
          </a:p>
        </p:txBody>
      </p:sp>
      <p:sp>
        <p:nvSpPr>
          <p:cNvPr id="222" name="Shape 222"/>
          <p:cNvSpPr/>
          <p:nvPr/>
        </p:nvSpPr>
        <p:spPr>
          <a:xfrm>
            <a:off x="3228473" y="2250505"/>
            <a:ext cx="2086764" cy="20867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3" name="Shape 223"/>
          <p:cNvSpPr/>
          <p:nvPr/>
        </p:nvSpPr>
        <p:spPr>
          <a:xfrm>
            <a:off x="2978741" y="3071636"/>
            <a:ext cx="258622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Program Coordinator</a:t>
            </a:r>
          </a:p>
        </p:txBody>
      </p:sp>
      <p:sp>
        <p:nvSpPr>
          <p:cNvPr id="224" name="Shape 224"/>
          <p:cNvSpPr/>
          <p:nvPr/>
        </p:nvSpPr>
        <p:spPr>
          <a:xfrm>
            <a:off x="7529248" y="2250505"/>
            <a:ext cx="2086764" cy="2086763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5" name="Shape 225"/>
          <p:cNvSpPr/>
          <p:nvPr/>
        </p:nvSpPr>
        <p:spPr>
          <a:xfrm>
            <a:off x="7157215" y="3071636"/>
            <a:ext cx="283083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Grand Prix Head Judge</a:t>
            </a:r>
          </a:p>
        </p:txBody>
      </p:sp>
      <p:sp>
        <p:nvSpPr>
          <p:cNvPr id="226" name="Shape 226"/>
          <p:cNvSpPr/>
          <p:nvPr/>
        </p:nvSpPr>
        <p:spPr>
          <a:xfrm>
            <a:off x="10064033" y="4760518"/>
            <a:ext cx="2086764" cy="208676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7" name="Shape 227"/>
          <p:cNvSpPr/>
          <p:nvPr/>
        </p:nvSpPr>
        <p:spPr>
          <a:xfrm>
            <a:off x="10245212" y="5581650"/>
            <a:ext cx="172440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L3 Panel Lead</a:t>
            </a:r>
          </a:p>
        </p:txBody>
      </p:sp>
      <p:sp>
        <p:nvSpPr>
          <p:cNvPr id="228" name="Shape 228"/>
          <p:cNvSpPr/>
          <p:nvPr/>
        </p:nvSpPr>
        <p:spPr>
          <a:xfrm flipH="1" flipV="1">
            <a:off x="3824042" y="5803899"/>
            <a:ext cx="1719810" cy="699374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29" name="Shape 229"/>
          <p:cNvSpPr/>
          <p:nvPr/>
        </p:nvSpPr>
        <p:spPr>
          <a:xfrm flipH="1" flipV="1">
            <a:off x="5132103" y="4140242"/>
            <a:ext cx="950215" cy="950214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30" name="Shape 230"/>
          <p:cNvSpPr/>
          <p:nvPr/>
        </p:nvSpPr>
        <p:spPr>
          <a:xfrm flipV="1">
            <a:off x="6892859" y="4140242"/>
            <a:ext cx="950214" cy="950214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31" name="Shape 231"/>
          <p:cNvSpPr/>
          <p:nvPr/>
        </p:nvSpPr>
        <p:spPr>
          <a:xfrm flipV="1">
            <a:off x="7401810" y="5803899"/>
            <a:ext cx="1719810" cy="699374"/>
          </a:xfrm>
          <a:prstGeom prst="line">
            <a:avLst/>
          </a:prstGeom>
          <a:ln w="25400">
            <a:solidFill>
              <a:srgbClr val="0433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10701272" y="6819131"/>
            <a:ext cx="1571346" cy="157134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34" name="Shape 23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235" name="Shape 2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judge program</a:t>
            </a:r>
          </a:p>
        </p:txBody>
      </p:sp>
      <p:sp>
        <p:nvSpPr>
          <p:cNvPr id="236" name="Shape 236"/>
          <p:cNvSpPr/>
          <p:nvPr/>
        </p:nvSpPr>
        <p:spPr>
          <a:xfrm>
            <a:off x="989219" y="3217322"/>
            <a:ext cx="1571346" cy="157134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37" name="Shape 237"/>
          <p:cNvSpPr/>
          <p:nvPr/>
        </p:nvSpPr>
        <p:spPr>
          <a:xfrm>
            <a:off x="463109" y="3780745"/>
            <a:ext cx="262356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Regional Coordinator</a:t>
            </a:r>
          </a:p>
        </p:txBody>
      </p:sp>
      <p:sp>
        <p:nvSpPr>
          <p:cNvPr id="238" name="Shape 238"/>
          <p:cNvSpPr/>
          <p:nvPr/>
        </p:nvSpPr>
        <p:spPr>
          <a:xfrm>
            <a:off x="10624742" y="7382554"/>
            <a:ext cx="172440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L3 Panel Lead</a:t>
            </a:r>
          </a:p>
        </p:txBody>
      </p:sp>
      <p:sp>
        <p:nvSpPr>
          <p:cNvPr id="239" name="Shape 239"/>
          <p:cNvSpPr/>
          <p:nvPr/>
        </p:nvSpPr>
        <p:spPr>
          <a:xfrm>
            <a:off x="10701272" y="3217322"/>
            <a:ext cx="1571346" cy="1571346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40" name="Shape 240"/>
          <p:cNvSpPr/>
          <p:nvPr/>
        </p:nvSpPr>
        <p:spPr>
          <a:xfrm>
            <a:off x="989219" y="6819131"/>
            <a:ext cx="1571346" cy="157134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41" name="Shape 241"/>
          <p:cNvSpPr/>
          <p:nvPr/>
        </p:nvSpPr>
        <p:spPr>
          <a:xfrm>
            <a:off x="481778" y="7382554"/>
            <a:ext cx="258622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Program Coordinator</a:t>
            </a:r>
          </a:p>
        </p:txBody>
      </p:sp>
      <p:sp>
        <p:nvSpPr>
          <p:cNvPr id="242" name="Shape 242"/>
          <p:cNvSpPr/>
          <p:nvPr/>
        </p:nvSpPr>
        <p:spPr>
          <a:xfrm>
            <a:off x="10071530" y="3780745"/>
            <a:ext cx="283083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Grand Prix Head Judge</a:t>
            </a:r>
          </a:p>
        </p:txBody>
      </p:sp>
      <p:pic>
        <p:nvPicPr>
          <p:cNvPr id="243" name="avatar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51052" y="2573821"/>
            <a:ext cx="2858349" cy="285834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toby_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51476" y="6176054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Lyon 3_cropped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976374" y="2574245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12095163_10105124903119947_2310203046471813233_o_cropped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76374" y="6176054"/>
            <a:ext cx="2857501" cy="285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16830"/>
            </a:lvl1pPr>
          </a:lstStyle>
          <a:p>
            <a:pPr/>
            <a:r>
              <a:t>How do I become a level 3?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checklist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2016 China region judge conference Tianjin</a:t>
            </a:r>
          </a:p>
        </p:txBody>
      </p:sp>
      <p:sp>
        <p:nvSpPr>
          <p:cNvPr id="253" name="Shape 2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checklist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31139" indent="-231139" defTabSz="303783">
              <a:spcBef>
                <a:spcPts val="1400"/>
              </a:spcBef>
              <a:defRPr sz="1768"/>
            </a:pPr>
            <a:r>
              <a:t>	Must be an Level 2 Judge in good standing for at least 12 months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scored at least 80% on a Level 3 Preliminary Exam in the last 6 months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acted as Head Judge or Team Lead for at least 5 Competitive/Professional REL events, managing at least 2 other judges, including at least 2 such events in the last 12 months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acted as Head Judge for at least 20 other events, including at least 5 such events in the last 12 months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participated extensively in the pre-certification training and mentoring of at least 2 judges who certified for level 1 in the last 12 months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demonstrate English competency sufficient to operate as a Team Lead at an international event and to participate on international mailing lists and projects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demonstrate participation in the judge community on a regional or global level beyond just being on staff at events (examples include mailing lists, seminars, articles, projects, etc.)</a:t>
            </a:r>
          </a:p>
          <a:p>
            <a:pPr marL="231139" indent="-231139" defTabSz="303783">
              <a:spcBef>
                <a:spcPts val="1400"/>
              </a:spcBef>
              <a:defRPr sz="1768"/>
            </a:pPr>
            <a:r>
              <a:t>	Must have written a general (i.e. non-event-specific) self-review in the last 12 months, covering ALL of the Qualities of Level 3 Judges listed above as Strengths or Areas for Improvement. If that self-review is more than 6 months old, your application must include a brief update indicating progress on the Qualities of Level 3 Judges.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