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15" r:id="rId3"/>
    <p:sldId id="316" r:id="rId4"/>
    <p:sldId id="317" r:id="rId5"/>
    <p:sldId id="320" r:id="rId6"/>
    <p:sldId id="321" r:id="rId7"/>
    <p:sldId id="319" r:id="rId8"/>
    <p:sldId id="326" r:id="rId9"/>
    <p:sldId id="327" r:id="rId10"/>
    <p:sldId id="324" r:id="rId11"/>
    <p:sldId id="323" r:id="rId12"/>
    <p:sldId id="322" r:id="rId13"/>
    <p:sldId id="325" r:id="rId14"/>
    <p:sldId id="340" r:id="rId15"/>
    <p:sldId id="329" r:id="rId16"/>
    <p:sldId id="328" r:id="rId17"/>
    <p:sldId id="335" r:id="rId18"/>
    <p:sldId id="341" r:id="rId19"/>
    <p:sldId id="336" r:id="rId20"/>
    <p:sldId id="339" r:id="rId21"/>
    <p:sldId id="349" r:id="rId22"/>
    <p:sldId id="330" r:id="rId23"/>
    <p:sldId id="331" r:id="rId24"/>
    <p:sldId id="334" r:id="rId25"/>
    <p:sldId id="333" r:id="rId26"/>
    <p:sldId id="337" r:id="rId27"/>
    <p:sldId id="346" r:id="rId28"/>
    <p:sldId id="347" r:id="rId29"/>
    <p:sldId id="348" r:id="rId30"/>
    <p:sldId id="342" r:id="rId31"/>
    <p:sldId id="343" r:id="rId32"/>
    <p:sldId id="344" r:id="rId33"/>
    <p:sldId id="345" r:id="rId34"/>
  </p:sldIdLst>
  <p:sldSz cx="12801600" cy="9601200" type="A3"/>
  <p:notesSz cx="6797675" cy="9926638"/>
  <p:defaultTextStyle>
    <a:defPPr>
      <a:defRPr lang="zh-CN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9" autoAdjust="0"/>
  </p:normalViewPr>
  <p:slideViewPr>
    <p:cSldViewPr>
      <p:cViewPr varScale="1">
        <p:scale>
          <a:sx n="77" d="100"/>
          <a:sy n="77" d="100"/>
        </p:scale>
        <p:origin x="-1656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B99B-B3B2-44A8-BC8D-B61AD5C4C7BC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3E1-62E8-47CF-88E6-96EDDBEEA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170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2005584" y="503857"/>
            <a:ext cx="10369296" cy="206105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2005584" y="2590090"/>
            <a:ext cx="10369296" cy="2453640"/>
          </a:xfrm>
        </p:spPr>
        <p:txBody>
          <a:bodyPr tIns="0"/>
          <a:lstStyle>
            <a:lvl1pPr marL="36657" indent="0" algn="l">
              <a:buNone/>
              <a:defRPr sz="3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10956" indent="0" algn="ctr">
              <a:buNone/>
            </a:lvl2pPr>
            <a:lvl3pPr marL="1221913" indent="0" algn="ctr">
              <a:buNone/>
            </a:lvl3pPr>
            <a:lvl4pPr marL="1832869" indent="0" algn="ctr">
              <a:buNone/>
            </a:lvl4pPr>
            <a:lvl5pPr marL="2443825" indent="0" algn="ctr">
              <a:buNone/>
            </a:lvl5pPr>
            <a:lvl6pPr marL="3054782" indent="0" algn="ctr">
              <a:buNone/>
            </a:lvl6pPr>
            <a:lvl7pPr marL="3665738" indent="0" algn="ctr">
              <a:buNone/>
            </a:lvl7pPr>
            <a:lvl8pPr marL="4276695" indent="0" algn="ctr">
              <a:buNone/>
            </a:lvl8pPr>
            <a:lvl9pPr marL="4887651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90006" y="1979323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620046" y="1883023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01200" y="384497"/>
            <a:ext cx="2560320" cy="819213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00200" y="384498"/>
            <a:ext cx="7787640" cy="819213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96046" y="-76"/>
            <a:ext cx="960120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9749" y="3640455"/>
            <a:ext cx="8961120" cy="3200400"/>
          </a:xfrm>
        </p:spPr>
        <p:txBody>
          <a:bodyPr anchor="t"/>
          <a:lstStyle>
            <a:lvl1pPr algn="l">
              <a:lnSpc>
                <a:spcPts val="6013"/>
              </a:lnSpc>
              <a:buNone/>
              <a:defRPr sz="53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9749" y="1493520"/>
            <a:ext cx="8961120" cy="2113597"/>
          </a:xfrm>
        </p:spPr>
        <p:txBody>
          <a:bodyPr anchor="b"/>
          <a:lstStyle>
            <a:lvl1pPr marL="24438" indent="0">
              <a:lnSpc>
                <a:spcPts val="3073"/>
              </a:lnSpc>
              <a:spcBef>
                <a:spcPts val="0"/>
              </a:spcBef>
              <a:buNone/>
              <a:defRPr sz="2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200400" y="0"/>
            <a:ext cx="10668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3041250" y="3940518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3371290" y="3844218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09851" y="2133600"/>
            <a:ext cx="5120640" cy="65288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86523" y="2133600"/>
            <a:ext cx="5120640" cy="65288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7224470"/>
            <a:ext cx="11521440" cy="1600200"/>
          </a:xfrm>
        </p:spPr>
        <p:txBody>
          <a:bodyPr anchor="ctr"/>
          <a:lstStyle>
            <a:lvl1pPr algn="ctr">
              <a:defRPr sz="60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0080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5534" indent="0" algn="l">
              <a:lnSpc>
                <a:spcPct val="100000"/>
              </a:lnSpc>
              <a:spcBef>
                <a:spcPts val="134"/>
              </a:spcBef>
              <a:buNone/>
              <a:defRPr sz="2500" b="0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528816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5534" indent="0" algn="l">
              <a:lnSpc>
                <a:spcPct val="100000"/>
              </a:lnSpc>
              <a:spcBef>
                <a:spcPts val="134"/>
              </a:spcBef>
              <a:buNone/>
              <a:defRPr sz="2500" b="0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40080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25422" indent="-366574">
              <a:lnSpc>
                <a:spcPct val="100000"/>
              </a:lnSpc>
              <a:spcBef>
                <a:spcPts val="935"/>
              </a:spcBef>
              <a:defRPr sz="3200"/>
            </a:lvl1pPr>
            <a:lvl2pPr>
              <a:lnSpc>
                <a:spcPct val="100000"/>
              </a:lnSpc>
              <a:spcBef>
                <a:spcPts val="935"/>
              </a:spcBef>
              <a:defRPr sz="2700"/>
            </a:lvl2pPr>
            <a:lvl3pPr>
              <a:lnSpc>
                <a:spcPct val="100000"/>
              </a:lnSpc>
              <a:spcBef>
                <a:spcPts val="935"/>
              </a:spcBef>
              <a:defRPr sz="2400"/>
            </a:lvl3pPr>
            <a:lvl4pPr>
              <a:lnSpc>
                <a:spcPct val="100000"/>
              </a:lnSpc>
              <a:spcBef>
                <a:spcPts val="935"/>
              </a:spcBef>
              <a:defRPr sz="2100"/>
            </a:lvl4pPr>
            <a:lvl5pPr>
              <a:lnSpc>
                <a:spcPct val="100000"/>
              </a:lnSpc>
              <a:spcBef>
                <a:spcPts val="935"/>
              </a:spcBef>
              <a:defRPr sz="21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28816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25422" indent="-366574">
              <a:lnSpc>
                <a:spcPct val="100000"/>
              </a:lnSpc>
              <a:spcBef>
                <a:spcPts val="935"/>
              </a:spcBef>
              <a:defRPr sz="3200"/>
            </a:lvl1pPr>
            <a:lvl2pPr>
              <a:lnSpc>
                <a:spcPct val="100000"/>
              </a:lnSpc>
              <a:spcBef>
                <a:spcPts val="935"/>
              </a:spcBef>
              <a:defRPr sz="2700"/>
            </a:lvl2pPr>
            <a:lvl3pPr>
              <a:lnSpc>
                <a:spcPct val="100000"/>
              </a:lnSpc>
              <a:spcBef>
                <a:spcPts val="935"/>
              </a:spcBef>
              <a:defRPr sz="2400"/>
            </a:lvl3pPr>
            <a:lvl4pPr>
              <a:lnSpc>
                <a:spcPct val="100000"/>
              </a:lnSpc>
              <a:spcBef>
                <a:spcPts val="935"/>
              </a:spcBef>
              <a:defRPr sz="2100"/>
            </a:lvl4pPr>
            <a:lvl5pPr>
              <a:lnSpc>
                <a:spcPct val="100000"/>
              </a:lnSpc>
              <a:spcBef>
                <a:spcPts val="935"/>
              </a:spcBef>
              <a:defRPr sz="21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0978" y="0"/>
            <a:ext cx="11380622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303489"/>
            <a:ext cx="5334000" cy="1626870"/>
          </a:xfrm>
          <a:ln>
            <a:noFill/>
          </a:ln>
        </p:spPr>
        <p:txBody>
          <a:bodyPr anchor="b"/>
          <a:lstStyle>
            <a:lvl1pPr algn="l">
              <a:lnSpc>
                <a:spcPts val="2673"/>
              </a:lnSpc>
              <a:buNone/>
              <a:defRPr sz="29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40080" y="1969750"/>
            <a:ext cx="5334000" cy="977900"/>
          </a:xfrm>
        </p:spPr>
        <p:txBody>
          <a:bodyPr/>
          <a:lstStyle>
            <a:lvl1pPr marL="61096" indent="0">
              <a:lnSpc>
                <a:spcPct val="100000"/>
              </a:lnSpc>
              <a:spcBef>
                <a:spcPts val="0"/>
              </a:spcBef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40080" y="2987042"/>
            <a:ext cx="11414760" cy="558958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1655" y="1493520"/>
            <a:ext cx="3840480" cy="2773680"/>
          </a:xfrm>
        </p:spPr>
        <p:txBody>
          <a:bodyPr anchor="b">
            <a:noAutofit/>
          </a:bodyPr>
          <a:lstStyle>
            <a:lvl1pPr algn="l">
              <a:buNone/>
              <a:defRPr sz="28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6800" y="1493520"/>
            <a:ext cx="6400800" cy="64008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2191" tIns="366574" rIns="122191" bIns="61096" rtlCol="0" anchor="t">
            <a:normAutofit/>
          </a:bodyPr>
          <a:lstStyle>
            <a:extLst/>
          </a:lstStyle>
          <a:p>
            <a:pPr marL="0" indent="-378793" algn="l" rtl="0" eaLnBrk="1" latinLnBrk="0" hangingPunct="1">
              <a:lnSpc>
                <a:spcPts val="4009"/>
              </a:lnSpc>
              <a:spcBef>
                <a:spcPts val="802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73480" y="1600207"/>
            <a:ext cx="6187440" cy="492034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2191" tIns="366574" anchor="t"/>
          <a:lstStyle>
            <a:lvl1pPr marL="0" indent="0" algn="l" eaLnBrk="1" latinLnBrk="0" hangingPunct="1">
              <a:buNone/>
              <a:defRPr sz="4300"/>
            </a:lvl1pPr>
            <a:extLst/>
          </a:lstStyle>
          <a:p>
            <a:pPr marL="0" algn="l" eaLnBrk="1" latinLnBrk="0" hangingPunct="1"/>
            <a:r>
              <a:rPr kumimoji="0" lang="zh-CN" altLang="en-US" dirty="0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555414" y="1336077"/>
            <a:ext cx="960120" cy="28603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7005133" y="1311500"/>
            <a:ext cx="908914" cy="28603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73480" y="6720840"/>
            <a:ext cx="6187440" cy="1066800"/>
          </a:xfrm>
        </p:spPr>
        <p:txBody>
          <a:bodyPr anchor="ctr"/>
          <a:lstStyle>
            <a:lvl1pPr marL="0" indent="0" algn="l">
              <a:lnSpc>
                <a:spcPts val="2138"/>
              </a:lnSpc>
              <a:spcBef>
                <a:spcPts val="0"/>
              </a:spcBef>
              <a:buNone/>
              <a:defRPr sz="1900">
                <a:solidFill>
                  <a:srgbClr val="777777"/>
                </a:solidFill>
              </a:defRPr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1142296" y="-1142290"/>
            <a:ext cx="2294442" cy="229444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36344" y="29545"/>
            <a:ext cx="2383067" cy="238306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256035" y="1477108"/>
            <a:ext cx="1576004" cy="154367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418024" y="-76"/>
            <a:ext cx="11383578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2009851" y="384493"/>
            <a:ext cx="10497312" cy="1600200"/>
          </a:xfrm>
          <a:prstGeom prst="rect">
            <a:avLst/>
          </a:prstGeom>
        </p:spPr>
        <p:txBody>
          <a:bodyPr lIns="122191" tIns="61096" rIns="122191" bIns="61096"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2009851" y="2026920"/>
            <a:ext cx="10497312" cy="6720840"/>
          </a:xfrm>
          <a:prstGeom prst="rect">
            <a:avLst/>
          </a:prstGeom>
        </p:spPr>
        <p:txBody>
          <a:bodyPr lIns="122191" tIns="61096" rIns="122191" bIns="61096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013960" y="8827770"/>
            <a:ext cx="2987040" cy="666750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2018/3/20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8001000" y="8827770"/>
            <a:ext cx="4053840" cy="666750"/>
          </a:xfrm>
          <a:prstGeom prst="rect">
            <a:avLst/>
          </a:prstGeom>
        </p:spPr>
        <p:txBody>
          <a:bodyPr lIns="122191" tIns="61096" rIns="122191" bIns="61096" anchor="b"/>
          <a:lstStyle>
            <a:lvl1pPr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2059107" y="8827770"/>
            <a:ext cx="640080" cy="666750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ct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8765" indent="-378793" algn="l" rtl="0" eaLnBrk="1" latinLnBrk="0" hangingPunct="1">
        <a:lnSpc>
          <a:spcPct val="100000"/>
        </a:lnSpc>
        <a:spcBef>
          <a:spcPts val="802"/>
        </a:spcBef>
        <a:buClr>
          <a:schemeClr val="accent1"/>
        </a:buClr>
        <a:buSzPct val="80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855339" indent="-317697" algn="l" rtl="0" eaLnBrk="1" latinLnBrk="0" hangingPunct="1">
        <a:lnSpc>
          <a:spcPct val="100000"/>
        </a:lnSpc>
        <a:spcBef>
          <a:spcPts val="735"/>
        </a:spcBef>
        <a:buClr>
          <a:schemeClr val="accent1"/>
        </a:buClr>
        <a:buFont typeface="Verdana"/>
        <a:buChar char="◦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255" indent="-305478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295" indent="-232163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16" indent="-244383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016156" indent="-24438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196" indent="-24438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017" indent="-24438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2847057" indent="-24438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3.jpeg"/><Relationship Id="rId10" Type="http://schemas.openxmlformats.org/officeDocument/2006/relationships/image" Target="../media/image7.png"/><Relationship Id="rId4" Type="http://schemas.openxmlformats.org/officeDocument/2006/relationships/image" Target="../media/image23.jpeg"/><Relationship Id="rId9" Type="http://schemas.openxmlformats.org/officeDocument/2006/relationships/image" Target="../media/image6.png"/><Relationship Id="rId1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65108" y="2885187"/>
            <a:ext cx="10497312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pPr lvl="0">
              <a:spcBef>
                <a:spcPct val="0"/>
              </a:spcBef>
              <a:defRPr/>
            </a:pPr>
            <a:r>
              <a:rPr lang="zh-CN" altLang="en-US" sz="5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持续性效应的互动</a:t>
            </a:r>
            <a:endParaRPr lang="en-US" altLang="zh-CN" sz="5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57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5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</a:t>
            </a:r>
            <a:r>
              <a:rPr lang="zh-CN" alt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浅浅浅</a:t>
            </a:r>
            <a:r>
              <a:rPr lang="zh-CN" altLang="en-US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</a:t>
            </a:r>
            <a:r>
              <a:rPr lang="zh-CN" alt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浅浅</a:t>
            </a:r>
            <a:r>
              <a:rPr lang="zh-CN" altLang="en-US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浅浅</a:t>
            </a:r>
            <a:r>
              <a:rPr lang="zh-CN" alt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</a:t>
            </a:r>
            <a:r>
              <a:rPr lang="zh-CN" altLang="en-US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</a:t>
            </a:r>
            <a:r>
              <a:rPr lang="zh-CN" alt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浅</a:t>
            </a:r>
            <a:r>
              <a:rPr lang="zh-CN" alt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谈</a:t>
            </a:r>
            <a:endParaRPr lang="zh-CN" altLang="en-US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304656"/>
            <a:ext cx="12801600" cy="492717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r>
              <a:rPr lang="en-US" altLang="zh-CN" dirty="0" smtClean="0"/>
              <a:t>http://wiki.mtgjudge.cn/cr:6?s[]=</a:t>
            </a:r>
            <a:r>
              <a:rPr lang="zh-CN" altLang="en-US" dirty="0" smtClean="0"/>
              <a:t>层</a:t>
            </a:r>
            <a:r>
              <a:rPr lang="en-US" altLang="zh-CN" dirty="0" smtClean="0"/>
              <a:t>#</a:t>
            </a:r>
            <a:r>
              <a:rPr lang="zh-CN" altLang="en-US" dirty="0" smtClean="0"/>
              <a:t>持续性效应的互动</a:t>
            </a:r>
            <a:r>
              <a:rPr lang="en-US" altLang="zh-CN" dirty="0" smtClean="0"/>
              <a:t>_</a:t>
            </a:r>
            <a:r>
              <a:rPr lang="en-US" altLang="zh-CN" dirty="0" err="1" smtClean="0"/>
              <a:t>interaction_of_continuous_effects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4</a:t>
            </a:r>
            <a:r>
              <a:rPr lang="zh-CN" altLang="en-US" sz="5300" dirty="0" smtClean="0"/>
              <a:t>题：第七层的生效顺序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877075"/>
            <a:ext cx="10794553" cy="7359218"/>
          </a:xfrm>
        </p:spPr>
        <p:txBody>
          <a:bodyPr>
            <a:normAutofit/>
          </a:bodyPr>
          <a:lstStyle/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613.3a 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613.3b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613.3c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613.3d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613.3e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353557" y="1675453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5" name="单圆角矩形 4"/>
          <p:cNvSpPr/>
          <p:nvPr/>
        </p:nvSpPr>
        <p:spPr>
          <a:xfrm>
            <a:off x="4353557" y="3187621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6" name="单圆角矩形 5"/>
          <p:cNvSpPr/>
          <p:nvPr/>
        </p:nvSpPr>
        <p:spPr>
          <a:xfrm>
            <a:off x="4353557" y="4598978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7" name="单圆角矩形 6"/>
          <p:cNvSpPr/>
          <p:nvPr/>
        </p:nvSpPr>
        <p:spPr>
          <a:xfrm>
            <a:off x="4353557" y="6010334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4353557" y="7421691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4</a:t>
            </a:r>
            <a:r>
              <a:rPr lang="zh-CN" altLang="en-US" sz="5300" dirty="0" smtClean="0"/>
              <a:t>题：第七层的生效顺序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877075"/>
            <a:ext cx="10794553" cy="7359218"/>
          </a:xfrm>
        </p:spPr>
        <p:txBody>
          <a:bodyPr>
            <a:normAutofit/>
          </a:bodyPr>
          <a:lstStyle/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613.3a 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613.3b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613.3c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613.3d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613.3e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353557" y="1473830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定义力量和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或防御力的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特征定义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异能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所产生的效应生效。</a:t>
            </a:r>
            <a:endParaRPr lang="zh-CN" altLang="en-US" dirty="0"/>
          </a:p>
        </p:txBody>
      </p:sp>
      <p:sp>
        <p:nvSpPr>
          <p:cNvPr id="5" name="单圆角矩形 4"/>
          <p:cNvSpPr/>
          <p:nvPr/>
        </p:nvSpPr>
        <p:spPr>
          <a:xfrm>
            <a:off x="4353557" y="2985998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将力量和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为一个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特定的数字或数值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的效应生效。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提及生物的基础力量和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或防御力的效应在此层生效。</a:t>
            </a: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>
            <a:off x="4353557" y="4498166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（但不将力量和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或防御力设定为一个特定的数字或数值）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效应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生效。</a:t>
            </a:r>
            <a:endParaRPr lang="zh-CN" altLang="en-US" dirty="0"/>
          </a:p>
        </p:txBody>
      </p:sp>
      <p:sp>
        <p:nvSpPr>
          <p:cNvPr id="7" name="单圆角矩形 6"/>
          <p:cNvSpPr/>
          <p:nvPr/>
        </p:nvSpPr>
        <p:spPr>
          <a:xfrm>
            <a:off x="4353557" y="6010334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改变力量和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或防御力的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指示物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生效。</a:t>
            </a:r>
            <a:endParaRPr lang="zh-CN" altLang="en-US" dirty="0"/>
          </a:p>
        </p:txBody>
      </p:sp>
      <p:sp>
        <p:nvSpPr>
          <p:cNvPr id="8" name="单圆角矩形 7"/>
          <p:cNvSpPr/>
          <p:nvPr/>
        </p:nvSpPr>
        <p:spPr>
          <a:xfrm>
            <a:off x="4353557" y="7623313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交换生物的力量和防御力的效应生效。此类效应将生物的力量给予其防御力，并将生物的防御力给予其力量。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5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11"/>
          <a:stretch/>
        </p:blipFill>
        <p:spPr bwMode="auto">
          <a:xfrm>
            <a:off x="538242" y="2179509"/>
            <a:ext cx="2996359" cy="42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18840" y="4901411"/>
            <a:ext cx="2419469" cy="3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421" y="4901411"/>
            <a:ext cx="235737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285551" y="2179509"/>
            <a:ext cx="2791695" cy="396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405" y="1171398"/>
            <a:ext cx="2512525" cy="350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右箭头 12"/>
          <p:cNvSpPr/>
          <p:nvPr/>
        </p:nvSpPr>
        <p:spPr>
          <a:xfrm rot="10800000">
            <a:off x="3888273" y="40949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5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11"/>
          <a:stretch/>
        </p:blipFill>
        <p:spPr bwMode="auto">
          <a:xfrm>
            <a:off x="538242" y="2179509"/>
            <a:ext cx="2996359" cy="42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箭头 12"/>
          <p:cNvSpPr/>
          <p:nvPr/>
        </p:nvSpPr>
        <p:spPr>
          <a:xfrm>
            <a:off x="3888273" y="40949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5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11"/>
          <a:stretch/>
        </p:blipFill>
        <p:spPr bwMode="auto">
          <a:xfrm>
            <a:off x="538242" y="2179509"/>
            <a:ext cx="2996359" cy="42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箭头 12"/>
          <p:cNvSpPr/>
          <p:nvPr/>
        </p:nvSpPr>
        <p:spPr>
          <a:xfrm>
            <a:off x="3888273" y="40949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688" y="1704256"/>
            <a:ext cx="3125149" cy="432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049" y="2208313"/>
            <a:ext cx="34235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353128" y="408052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攻防变换前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353128" y="7536904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攻防变换后     </a:t>
            </a:r>
            <a:r>
              <a:rPr lang="en-US" altLang="zh-CN" dirty="0" smtClean="0"/>
              <a:t>6/3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6</a:t>
            </a:r>
            <a:r>
              <a:rPr lang="zh-CN" altLang="en-US" sz="5300" dirty="0" smtClean="0"/>
              <a:t>题：他们变成了啥？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5656348" y="1272208"/>
            <a:ext cx="6700067" cy="756084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4" descr="约格莫夫之墓乌尔博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2" y="1272208"/>
            <a:ext cx="2544282" cy="36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" descr="$8{{4)]D[@[8(IVKK}BU7X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117" y="0"/>
            <a:ext cx="2164033" cy="30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" descr="玄铁殿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709" y="1272208"/>
            <a:ext cx="2544284" cy="36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" descr="5YU6T0B(_]7F`F9E)]5[9J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2" y="5002223"/>
            <a:ext cx="2534907" cy="3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6</a:t>
            </a:r>
            <a:r>
              <a:rPr lang="zh-CN" altLang="en-US" sz="5300" dirty="0" smtClean="0"/>
              <a:t>题：他们变成了啥？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5656348" y="1272208"/>
            <a:ext cx="6700067" cy="756084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4" descr="约格莫夫之墓乌尔博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2" y="1272208"/>
            <a:ext cx="2544282" cy="36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" descr="$8{{4)]D[@[8(IVKK}BU7X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117" y="0"/>
            <a:ext cx="2164033" cy="30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" descr="玄铁殿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709" y="1272208"/>
            <a:ext cx="2544284" cy="36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" descr="5YU6T0B(_]7F`F9E)]5[9J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2" y="5002223"/>
            <a:ext cx="2534907" cy="3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6028574" y="5103034"/>
            <a:ext cx="2512525" cy="3544782"/>
            <a:chOff x="4543122" y="3440707"/>
            <a:chExt cx="2150142" cy="273630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122" y="3440707"/>
              <a:ext cx="2150142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4736976" y="5229200"/>
              <a:ext cx="1800200" cy="288032"/>
            </a:xfrm>
            <a:prstGeom prst="rect">
              <a:avLst/>
            </a:prstGeom>
            <a:gradFill>
              <a:gsLst>
                <a:gs pos="0">
                  <a:schemeClr val="accent3">
                    <a:tint val="35000"/>
                    <a:satMod val="253000"/>
                    <a:lumMod val="99000"/>
                  </a:schemeClr>
                </a:gs>
                <a:gs pos="0">
                  <a:schemeClr val="accent3">
                    <a:tint val="42000"/>
                    <a:satMod val="255000"/>
                    <a:alpha val="48000"/>
                  </a:schemeClr>
                </a:gs>
                <a:gs pos="0">
                  <a:schemeClr val="accent3">
                    <a:tint val="53000"/>
                    <a:satMod val="260000"/>
                  </a:schemeClr>
                </a:gs>
                <a:gs pos="0">
                  <a:schemeClr val="accent3">
                    <a:tint val="56000"/>
                    <a:satMod val="275000"/>
                    <a:alpha val="49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28574" y="1373020"/>
            <a:ext cx="2512525" cy="3571382"/>
            <a:chOff x="4664968" y="980728"/>
            <a:chExt cx="1944216" cy="2550987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968" y="980728"/>
              <a:ext cx="1944216" cy="255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808984" y="2708920"/>
              <a:ext cx="1656184" cy="216024"/>
            </a:xfrm>
            <a:prstGeom prst="rect">
              <a:avLst/>
            </a:prstGeom>
            <a:gradFill>
              <a:gsLst>
                <a:gs pos="0">
                  <a:schemeClr val="accent3">
                    <a:tint val="35000"/>
                    <a:satMod val="253000"/>
                    <a:lumMod val="99000"/>
                  </a:schemeClr>
                </a:gs>
                <a:gs pos="0">
                  <a:schemeClr val="accent3">
                    <a:tint val="42000"/>
                    <a:satMod val="255000"/>
                    <a:alpha val="48000"/>
                  </a:schemeClr>
                </a:gs>
                <a:gs pos="0">
                  <a:schemeClr val="accent3">
                    <a:tint val="53000"/>
                    <a:satMod val="260000"/>
                  </a:schemeClr>
                </a:gs>
                <a:gs pos="0">
                  <a:schemeClr val="accent3">
                    <a:tint val="56000"/>
                    <a:satMod val="275000"/>
                    <a:alpha val="49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71664" y="3389244"/>
            <a:ext cx="2512525" cy="3528393"/>
            <a:chOff x="6239142" y="980727"/>
            <a:chExt cx="2026225" cy="252028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142" y="980727"/>
              <a:ext cx="2026225" cy="252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389233" y="2636911"/>
              <a:ext cx="1584176" cy="360040"/>
            </a:xfrm>
            <a:prstGeom prst="rect">
              <a:avLst/>
            </a:prstGeom>
            <a:gradFill>
              <a:gsLst>
                <a:gs pos="0">
                  <a:schemeClr val="accent3">
                    <a:tint val="35000"/>
                    <a:satMod val="253000"/>
                    <a:lumMod val="99000"/>
                  </a:schemeClr>
                </a:gs>
                <a:gs pos="0">
                  <a:schemeClr val="accent3">
                    <a:tint val="42000"/>
                    <a:satMod val="255000"/>
                    <a:alpha val="48000"/>
                  </a:schemeClr>
                </a:gs>
                <a:gs pos="0">
                  <a:schemeClr val="accent3">
                    <a:tint val="53000"/>
                    <a:satMod val="260000"/>
                  </a:schemeClr>
                </a:gs>
                <a:gs pos="0">
                  <a:schemeClr val="accent3">
                    <a:tint val="56000"/>
                    <a:satMod val="275000"/>
                    <a:alpha val="49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7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0800000">
            <a:off x="3963526" y="4654033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65" y="1975335"/>
            <a:ext cx="3453139" cy="49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图片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973" y="1975335"/>
            <a:ext cx="3453139" cy="49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7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3888273" y="40949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12" y="1272208"/>
            <a:ext cx="3453139" cy="49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304" y="5304656"/>
            <a:ext cx="2916050" cy="40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7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3888273" y="40949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12" y="1272208"/>
            <a:ext cx="3453139" cy="49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304" y="5304656"/>
            <a:ext cx="2916050" cy="40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728" y="2496344"/>
            <a:ext cx="2931042" cy="40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072" y="2496344"/>
            <a:ext cx="2937213" cy="40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1</a:t>
            </a:r>
            <a:r>
              <a:rPr lang="zh-CN" altLang="en-US" sz="5300" dirty="0" smtClean="0"/>
              <a:t>题：层包涵哪些内容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700" dirty="0" smtClean="0"/>
              <a:t>613.1a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1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613.1b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2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613.1c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3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613.1d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4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613.1e</a:t>
            </a:r>
            <a:r>
              <a:rPr lang="en-US" altLang="zh-CN" sz="3700" dirty="0"/>
              <a:t> </a:t>
            </a:r>
            <a:r>
              <a:rPr lang="zh-CN" altLang="en-US" sz="3700" dirty="0"/>
              <a:t>层</a:t>
            </a:r>
            <a:r>
              <a:rPr lang="en-US" altLang="zh-CN" sz="3700" dirty="0"/>
              <a:t>5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613.1f  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6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  <a:p>
            <a:r>
              <a:rPr lang="en-US" altLang="zh-CN" sz="3700" dirty="0" smtClean="0"/>
              <a:t>613.1f  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7</a:t>
            </a:r>
            <a:r>
              <a:rPr lang="zh-CN" altLang="en-US" sz="3700" dirty="0" smtClean="0"/>
              <a:t>：</a:t>
            </a:r>
            <a:endParaRPr lang="en-US" altLang="zh-CN" sz="3700" b="1" dirty="0"/>
          </a:p>
        </p:txBody>
      </p:sp>
      <p:sp>
        <p:nvSpPr>
          <p:cNvPr id="4" name="单圆角矩形 3"/>
          <p:cNvSpPr/>
          <p:nvPr/>
        </p:nvSpPr>
        <p:spPr>
          <a:xfrm>
            <a:off x="4353557" y="1171397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5" name="单圆角矩形 4"/>
          <p:cNvSpPr/>
          <p:nvPr/>
        </p:nvSpPr>
        <p:spPr>
          <a:xfrm>
            <a:off x="4353557" y="2381131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6" name="单圆角矩形 5"/>
          <p:cNvSpPr/>
          <p:nvPr/>
        </p:nvSpPr>
        <p:spPr>
          <a:xfrm>
            <a:off x="4353557" y="3590866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7" name="单圆角矩形 6"/>
          <p:cNvSpPr/>
          <p:nvPr/>
        </p:nvSpPr>
        <p:spPr>
          <a:xfrm>
            <a:off x="4353557" y="4800600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4353557" y="6010334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9" name="单圆角矩形 8"/>
          <p:cNvSpPr/>
          <p:nvPr/>
        </p:nvSpPr>
        <p:spPr>
          <a:xfrm>
            <a:off x="4353557" y="7220069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0" name="单圆角矩形 9"/>
          <p:cNvSpPr/>
          <p:nvPr/>
        </p:nvSpPr>
        <p:spPr>
          <a:xfrm>
            <a:off x="4353557" y="8429803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8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640160" y="1272208"/>
            <a:ext cx="9001000" cy="799288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325" y="1982212"/>
            <a:ext cx="2621091" cy="360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240" y="4440560"/>
            <a:ext cx="2538542" cy="35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46" y="1536327"/>
            <a:ext cx="2419469" cy="33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右箭头 13"/>
          <p:cNvSpPr/>
          <p:nvPr/>
        </p:nvSpPr>
        <p:spPr>
          <a:xfrm>
            <a:off x="4182955" y="7086619"/>
            <a:ext cx="1108923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122169">
            <a:off x="6805339" y="5114135"/>
            <a:ext cx="326278" cy="14849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6" name="等于号 15"/>
          <p:cNvSpPr/>
          <p:nvPr/>
        </p:nvSpPr>
        <p:spPr>
          <a:xfrm>
            <a:off x="9569152" y="4944616"/>
            <a:ext cx="1814602" cy="673040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24724" y="4296544"/>
            <a:ext cx="1476876" cy="2093155"/>
          </a:xfrm>
          <a:prstGeom prst="rect">
            <a:avLst/>
          </a:prstGeom>
          <a:noFill/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zh-CN" altLang="en-US" sz="1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？</a:t>
            </a:r>
            <a:endParaRPr lang="zh-CN" altLang="en-US" sz="1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93501" y="6816827"/>
            <a:ext cx="2787925" cy="2044122"/>
            <a:chOff x="5493501" y="6816827"/>
            <a:chExt cx="2787925" cy="204412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65403" y="6444925"/>
              <a:ext cx="2044122" cy="278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 rot="5400000">
              <a:off x="5372906" y="8254691"/>
              <a:ext cx="720418" cy="436300"/>
            </a:xfrm>
            <a:prstGeom prst="rect">
              <a:avLst/>
            </a:prstGeom>
            <a:gradFill>
              <a:gsLst>
                <a:gs pos="0">
                  <a:schemeClr val="accent3">
                    <a:tint val="35000"/>
                    <a:satMod val="253000"/>
                    <a:lumMod val="99000"/>
                    <a:alpha val="0"/>
                  </a:schemeClr>
                </a:gs>
                <a:gs pos="0">
                  <a:schemeClr val="accent3">
                    <a:tint val="42000"/>
                    <a:satMod val="255000"/>
                    <a:alpha val="48000"/>
                  </a:schemeClr>
                </a:gs>
                <a:gs pos="0">
                  <a:schemeClr val="accent3">
                    <a:tint val="53000"/>
                    <a:satMod val="26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2191" tIns="61096" rIns="122191" bIns="61096"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8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640160" y="1272208"/>
            <a:ext cx="9001000" cy="799288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325" y="1982212"/>
            <a:ext cx="2621091" cy="360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240" y="4440560"/>
            <a:ext cx="2538542" cy="35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46" y="1536327"/>
            <a:ext cx="2419469" cy="33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右箭头 13"/>
          <p:cNvSpPr/>
          <p:nvPr/>
        </p:nvSpPr>
        <p:spPr>
          <a:xfrm>
            <a:off x="4182955" y="7086619"/>
            <a:ext cx="1108923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122169">
            <a:off x="6805339" y="5114135"/>
            <a:ext cx="326278" cy="14849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6" name="等于号 15"/>
          <p:cNvSpPr/>
          <p:nvPr/>
        </p:nvSpPr>
        <p:spPr>
          <a:xfrm>
            <a:off x="9569152" y="4368552"/>
            <a:ext cx="1814602" cy="673040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24724" y="3720480"/>
            <a:ext cx="1476876" cy="2093155"/>
          </a:xfrm>
          <a:prstGeom prst="rect">
            <a:avLst/>
          </a:prstGeom>
          <a:noFill/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zh-CN" altLang="en-US" sz="1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？</a:t>
            </a:r>
            <a:endParaRPr lang="zh-CN" altLang="en-US" sz="1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5493501" y="6816827"/>
            <a:ext cx="2787925" cy="2044122"/>
            <a:chOff x="5493501" y="6816827"/>
            <a:chExt cx="2787925" cy="204412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65403" y="6444925"/>
              <a:ext cx="2044122" cy="278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 rot="5400000">
              <a:off x="5372906" y="8254691"/>
              <a:ext cx="720418" cy="436300"/>
            </a:xfrm>
            <a:prstGeom prst="rect">
              <a:avLst/>
            </a:prstGeom>
            <a:gradFill>
              <a:gsLst>
                <a:gs pos="0">
                  <a:schemeClr val="accent3">
                    <a:tint val="35000"/>
                    <a:satMod val="253000"/>
                    <a:lumMod val="99000"/>
                    <a:alpha val="0"/>
                  </a:schemeClr>
                </a:gs>
                <a:gs pos="0">
                  <a:schemeClr val="accent3">
                    <a:tint val="42000"/>
                    <a:satMod val="255000"/>
                    <a:alpha val="48000"/>
                  </a:schemeClr>
                </a:gs>
                <a:gs pos="0">
                  <a:schemeClr val="accent3">
                    <a:tint val="53000"/>
                    <a:satMod val="26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2191" tIns="61096" rIns="122191" bIns="61096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7971" y="5900743"/>
            <a:ext cx="2491503" cy="346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下箭头 18"/>
          <p:cNvSpPr/>
          <p:nvPr/>
        </p:nvSpPr>
        <p:spPr>
          <a:xfrm rot="5028567">
            <a:off x="8934370" y="6747406"/>
            <a:ext cx="326278" cy="14849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9</a:t>
            </a:r>
            <a:r>
              <a:rPr lang="zh-CN" altLang="en-US" sz="5300" dirty="0" smtClean="0"/>
              <a:t>题：他们变成了啥？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10216116" y="768152"/>
            <a:ext cx="2326412" cy="776246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42" y="2541886"/>
            <a:ext cx="2349903" cy="33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631" y="2481942"/>
            <a:ext cx="2459202" cy="33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乘号 9"/>
          <p:cNvSpPr/>
          <p:nvPr/>
        </p:nvSpPr>
        <p:spPr>
          <a:xfrm>
            <a:off x="2492427" y="3691678"/>
            <a:ext cx="1430091" cy="14113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88275" y="3187621"/>
            <a:ext cx="898796" cy="2093155"/>
          </a:xfrm>
          <a:prstGeom prst="rect">
            <a:avLst/>
          </a:prstGeom>
          <a:noFill/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en-US" altLang="zh-CN" sz="1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endParaRPr lang="zh-CN" altLang="en-US" sz="1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乘号 11"/>
          <p:cNvSpPr/>
          <p:nvPr/>
        </p:nvSpPr>
        <p:spPr>
          <a:xfrm rot="2570373">
            <a:off x="4791874" y="3626649"/>
            <a:ext cx="1430091" cy="14113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3" name="等于号 12"/>
          <p:cNvSpPr/>
          <p:nvPr/>
        </p:nvSpPr>
        <p:spPr>
          <a:xfrm>
            <a:off x="8541099" y="4094922"/>
            <a:ext cx="1814602" cy="673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309173" y="3288432"/>
            <a:ext cx="2047243" cy="2093155"/>
          </a:xfrm>
          <a:prstGeom prst="rect">
            <a:avLst/>
          </a:prstGeom>
          <a:noFill/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zh-CN" altLang="en-US" sz="128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？</a:t>
            </a:r>
            <a:endParaRPr lang="zh-CN" altLang="en-US" sz="128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1" animBg="1"/>
      <p:bldP spid="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9</a:t>
            </a:r>
            <a:r>
              <a:rPr lang="zh-CN" altLang="en-US" sz="5300" dirty="0" smtClean="0"/>
              <a:t>题：他们变成了啥？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817410" y="4699789"/>
            <a:ext cx="11725118" cy="383082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823" y="1373019"/>
            <a:ext cx="2143123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355" y="1373019"/>
            <a:ext cx="2225779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236" y="1373019"/>
            <a:ext cx="2143123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637" y="4901411"/>
            <a:ext cx="2511062" cy="34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331" y="4901412"/>
            <a:ext cx="2468135" cy="34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914" y="4901413"/>
            <a:ext cx="2457893" cy="342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9</a:t>
            </a:r>
            <a:r>
              <a:rPr lang="zh-CN" altLang="en-US" sz="5300" dirty="0" smtClean="0"/>
              <a:t>题：他们变成了啥？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817410" y="4699789"/>
            <a:ext cx="11725118" cy="4536504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55" y="1373019"/>
            <a:ext cx="2143123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179" y="1373019"/>
            <a:ext cx="2225779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767" y="1373019"/>
            <a:ext cx="2143123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581" y="5203845"/>
            <a:ext cx="2561608" cy="36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219" y="5203845"/>
            <a:ext cx="2561608" cy="36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857" y="5203845"/>
            <a:ext cx="2598351" cy="35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761" y="2078698"/>
            <a:ext cx="2140298" cy="29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116" y="2078697"/>
            <a:ext cx="2140299" cy="29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9</a:t>
            </a:r>
            <a:r>
              <a:rPr lang="zh-CN" altLang="en-US" sz="5300" dirty="0" smtClean="0"/>
              <a:t>题：他们变成了啥？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817410" y="4699789"/>
            <a:ext cx="11725118" cy="383082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468" y="1373019"/>
            <a:ext cx="2143123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823" y="1373019"/>
            <a:ext cx="2225779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236" y="1373019"/>
            <a:ext cx="2143123" cy="3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285552" y="4901412"/>
            <a:ext cx="2559373" cy="352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580" y="4901411"/>
            <a:ext cx="2588640" cy="35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333" y="4901413"/>
            <a:ext cx="2512525" cy="34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未完</a:t>
            </a:r>
            <a:r>
              <a:rPr lang="en-US" altLang="zh-CN" dirty="0" smtClean="0"/>
              <a:t>…</a:t>
            </a:r>
            <a:r>
              <a:rPr lang="zh-CN" altLang="en-US" dirty="0" smtClean="0"/>
              <a:t>待续</a:t>
            </a:r>
            <a:r>
              <a:rPr lang="en-US" altLang="zh-CN" dirty="0" smtClean="0"/>
              <a:t>~</a:t>
            </a:r>
            <a:r>
              <a:rPr lang="zh-CN" altLang="en-US" dirty="0" smtClean="0"/>
              <a:t>！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24969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未完</a:t>
            </a:r>
            <a:r>
              <a:rPr lang="en-US" altLang="zh-CN" dirty="0" smtClean="0"/>
              <a:t>…</a:t>
            </a:r>
            <a:r>
              <a:rPr lang="zh-CN" altLang="en-US" dirty="0" smtClean="0"/>
              <a:t>待续</a:t>
            </a:r>
            <a:r>
              <a:rPr lang="en-US" altLang="zh-CN" dirty="0" smtClean="0"/>
              <a:t>~</a:t>
            </a:r>
            <a:r>
              <a:rPr lang="zh-CN" altLang="en-US" dirty="0" smtClean="0"/>
              <a:t>！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24969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969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69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1</a:t>
            </a:r>
            <a:r>
              <a:rPr lang="zh-CN" altLang="en-US" sz="5300" dirty="0" smtClean="0"/>
              <a:t>题：层包涵哪些内容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700" dirty="0" smtClean="0"/>
              <a:t>613.1a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1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613.1b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2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613.1c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3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613.1d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4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613.1e</a:t>
            </a:r>
            <a:r>
              <a:rPr lang="en-US" altLang="zh-CN" sz="3700" dirty="0"/>
              <a:t> </a:t>
            </a:r>
            <a:r>
              <a:rPr lang="zh-CN" altLang="en-US" sz="3700" dirty="0"/>
              <a:t>层</a:t>
            </a:r>
            <a:r>
              <a:rPr lang="en-US" altLang="zh-CN" sz="3700" dirty="0"/>
              <a:t>5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613.1f  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6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  <a:p>
            <a:r>
              <a:rPr lang="en-US" altLang="zh-CN" sz="3700" dirty="0" smtClean="0"/>
              <a:t>613.1f  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7</a:t>
            </a:r>
            <a:r>
              <a:rPr lang="zh-CN" altLang="en-US" sz="3700" dirty="0" smtClean="0"/>
              <a:t>：</a:t>
            </a:r>
            <a:endParaRPr lang="en-US" altLang="zh-CN" sz="3700" b="1" dirty="0"/>
          </a:p>
        </p:txBody>
      </p:sp>
      <p:sp>
        <p:nvSpPr>
          <p:cNvPr id="4" name="单圆角矩形 3"/>
          <p:cNvSpPr/>
          <p:nvPr/>
        </p:nvSpPr>
        <p:spPr>
          <a:xfrm>
            <a:off x="4353557" y="1171397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zh-CN" dirty="0" smtClean="0"/>
              <a:t>复制效应生效</a:t>
            </a:r>
            <a:endParaRPr lang="zh-CN" altLang="en-US" dirty="0"/>
          </a:p>
        </p:txBody>
      </p:sp>
      <p:sp>
        <p:nvSpPr>
          <p:cNvPr id="5" name="单圆角矩形 4"/>
          <p:cNvSpPr/>
          <p:nvPr/>
        </p:nvSpPr>
        <p:spPr>
          <a:xfrm>
            <a:off x="4353557" y="2381131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改变操控权的效应生效</a:t>
            </a: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>
            <a:off x="4353557" y="3590866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改变叙述的效应生效</a:t>
            </a:r>
            <a:endParaRPr lang="zh-CN" altLang="en-US" dirty="0"/>
          </a:p>
        </p:txBody>
      </p:sp>
      <p:sp>
        <p:nvSpPr>
          <p:cNvPr id="7" name="单圆角矩形 6"/>
          <p:cNvSpPr/>
          <p:nvPr/>
        </p:nvSpPr>
        <p:spPr>
          <a:xfrm>
            <a:off x="4353557" y="4800600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改变类别的效应生效。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这包括改变物件的牌类别、副类别、和</a:t>
            </a:r>
            <a:r>
              <a:rPr lang="en-US" altLang="zh-CN" dirty="0" smtClean="0"/>
              <a:t>/</a:t>
            </a:r>
            <a:r>
              <a:rPr lang="zh-CN" altLang="en-US" dirty="0" smtClean="0"/>
              <a:t>或超类别。</a:t>
            </a:r>
            <a:endParaRPr lang="zh-CN" altLang="en-US" dirty="0"/>
          </a:p>
        </p:txBody>
      </p:sp>
      <p:sp>
        <p:nvSpPr>
          <p:cNvPr id="8" name="单圆角矩形 7"/>
          <p:cNvSpPr/>
          <p:nvPr/>
        </p:nvSpPr>
        <p:spPr>
          <a:xfrm>
            <a:off x="4353557" y="6010334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改变颜色的效应生效。</a:t>
            </a:r>
            <a:endParaRPr lang="zh-CN" altLang="en-US" dirty="0"/>
          </a:p>
        </p:txBody>
      </p:sp>
      <p:sp>
        <p:nvSpPr>
          <p:cNvPr id="9" name="单圆角矩形 8"/>
          <p:cNvSpPr/>
          <p:nvPr/>
        </p:nvSpPr>
        <p:spPr>
          <a:xfrm>
            <a:off x="4353557" y="7220069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添加异能的效应、移除异能的效应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以及令物件不能具有某异能的效应生效。</a:t>
            </a:r>
            <a:endParaRPr lang="zh-CN" altLang="en-US" dirty="0"/>
          </a:p>
        </p:txBody>
      </p:sp>
      <p:sp>
        <p:nvSpPr>
          <p:cNvPr id="10" name="单圆角矩形 9"/>
          <p:cNvSpPr/>
          <p:nvPr/>
        </p:nvSpPr>
        <p:spPr>
          <a:xfrm>
            <a:off x="4353557" y="8429803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改变力量和</a:t>
            </a:r>
            <a:r>
              <a:rPr lang="en-US" altLang="zh-CN" dirty="0" smtClean="0"/>
              <a:t>/</a:t>
            </a:r>
            <a:r>
              <a:rPr lang="zh-CN" altLang="en-US" dirty="0" smtClean="0"/>
              <a:t>或防御力的效应生效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1</a:t>
            </a:r>
            <a:r>
              <a:rPr lang="zh-CN" altLang="en-US" sz="5300" dirty="0" smtClean="0"/>
              <a:t>题：层包涵哪些内容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700" dirty="0" smtClean="0"/>
              <a:t>613.1a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1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613.1b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2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613.1c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3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613.1d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4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613.1e</a:t>
            </a:r>
            <a:r>
              <a:rPr lang="en-US" altLang="zh-CN" sz="3700" dirty="0"/>
              <a:t> </a:t>
            </a:r>
            <a:r>
              <a:rPr lang="zh-CN" altLang="en-US" sz="3700" dirty="0"/>
              <a:t>层</a:t>
            </a:r>
            <a:r>
              <a:rPr lang="en-US" altLang="zh-CN" sz="3700" dirty="0"/>
              <a:t>5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613.1f  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6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  <a:p>
            <a:r>
              <a:rPr lang="en-US" altLang="zh-CN" sz="3700" dirty="0" smtClean="0"/>
              <a:t>613.1f  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7</a:t>
            </a:r>
            <a:r>
              <a:rPr lang="zh-CN" altLang="en-US" sz="3700" dirty="0" smtClean="0"/>
              <a:t>：</a:t>
            </a:r>
            <a:endParaRPr lang="en-US" altLang="zh-CN" sz="3700" b="1" dirty="0"/>
          </a:p>
        </p:txBody>
      </p:sp>
      <p:sp>
        <p:nvSpPr>
          <p:cNvPr id="4" name="单圆角矩形 3"/>
          <p:cNvSpPr/>
          <p:nvPr/>
        </p:nvSpPr>
        <p:spPr>
          <a:xfrm>
            <a:off x="4353557" y="1171397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zh-CN" dirty="0" smtClean="0"/>
              <a:t>复制效应生效</a:t>
            </a:r>
            <a:endParaRPr lang="zh-CN" altLang="en-US" dirty="0"/>
          </a:p>
        </p:txBody>
      </p:sp>
      <p:sp>
        <p:nvSpPr>
          <p:cNvPr id="5" name="单圆角矩形 4"/>
          <p:cNvSpPr/>
          <p:nvPr/>
        </p:nvSpPr>
        <p:spPr>
          <a:xfrm>
            <a:off x="4353557" y="2381131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改变操控权的效应生效</a:t>
            </a: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>
            <a:off x="4353557" y="3590866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改变叙述的效应生效</a:t>
            </a:r>
            <a:endParaRPr lang="zh-CN" altLang="en-US" dirty="0"/>
          </a:p>
        </p:txBody>
      </p:sp>
      <p:sp>
        <p:nvSpPr>
          <p:cNvPr id="7" name="单圆角矩形 6"/>
          <p:cNvSpPr/>
          <p:nvPr/>
        </p:nvSpPr>
        <p:spPr>
          <a:xfrm>
            <a:off x="4353557" y="4800600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改变类别的效应生效。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这包括改变物件的牌类别、副类别、和</a:t>
            </a:r>
            <a:r>
              <a:rPr lang="en-US" altLang="zh-CN" dirty="0" smtClean="0"/>
              <a:t>/</a:t>
            </a:r>
            <a:r>
              <a:rPr lang="zh-CN" altLang="en-US" dirty="0" smtClean="0"/>
              <a:t>或超类别。</a:t>
            </a:r>
            <a:endParaRPr lang="zh-CN" altLang="en-US" dirty="0"/>
          </a:p>
        </p:txBody>
      </p:sp>
      <p:sp>
        <p:nvSpPr>
          <p:cNvPr id="8" name="单圆角矩形 7"/>
          <p:cNvSpPr/>
          <p:nvPr/>
        </p:nvSpPr>
        <p:spPr>
          <a:xfrm>
            <a:off x="4353557" y="6010334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改变颜色的效应生效。</a:t>
            </a:r>
            <a:endParaRPr lang="zh-CN" altLang="en-US" dirty="0"/>
          </a:p>
        </p:txBody>
      </p:sp>
      <p:sp>
        <p:nvSpPr>
          <p:cNvPr id="9" name="单圆角矩形 8"/>
          <p:cNvSpPr/>
          <p:nvPr/>
        </p:nvSpPr>
        <p:spPr>
          <a:xfrm>
            <a:off x="4353557" y="7220069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添加异能的效应、移除异能的效应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以及令物件不能具有某异能的效应生效。</a:t>
            </a:r>
            <a:endParaRPr lang="zh-CN" altLang="en-US" dirty="0"/>
          </a:p>
        </p:txBody>
      </p:sp>
      <p:sp>
        <p:nvSpPr>
          <p:cNvPr id="10" name="单圆角矩形 9"/>
          <p:cNvSpPr/>
          <p:nvPr/>
        </p:nvSpPr>
        <p:spPr>
          <a:xfrm>
            <a:off x="4353557" y="8429803"/>
            <a:ext cx="7444519" cy="1008112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/>
              <a:t>改变力量和</a:t>
            </a:r>
            <a:r>
              <a:rPr lang="en-US" altLang="zh-CN" dirty="0" smtClean="0"/>
              <a:t>/</a:t>
            </a:r>
            <a:r>
              <a:rPr lang="zh-CN" altLang="en-US" dirty="0" smtClean="0"/>
              <a:t>或防御力的效应生效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4</a:t>
            </a:r>
            <a:r>
              <a:rPr lang="zh-CN" altLang="en-US" sz="5300" dirty="0" smtClean="0"/>
              <a:t>题：第七层的生效顺序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877075"/>
            <a:ext cx="10794553" cy="7359218"/>
          </a:xfrm>
        </p:spPr>
        <p:txBody>
          <a:bodyPr>
            <a:normAutofit/>
          </a:bodyPr>
          <a:lstStyle/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613.3a 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613.3b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613.3c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613.3d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613.3e 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353557" y="1473830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定义力量和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或防御力的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特征定义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异能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所产生的效应生效。</a:t>
            </a:r>
            <a:endParaRPr lang="zh-CN" altLang="en-US" dirty="0"/>
          </a:p>
        </p:txBody>
      </p:sp>
      <p:sp>
        <p:nvSpPr>
          <p:cNvPr id="5" name="单圆角矩形 4"/>
          <p:cNvSpPr/>
          <p:nvPr/>
        </p:nvSpPr>
        <p:spPr>
          <a:xfrm>
            <a:off x="4353557" y="2985998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将力量和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为一个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特定的数字或数值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的效应生效。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提及生物的基础力量和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或防御力的效应在此层生效。</a:t>
            </a: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>
            <a:off x="4353557" y="4498166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（但不将力量和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或防御力设定为一个特定的数字或数值）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效应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生效。</a:t>
            </a:r>
            <a:endParaRPr lang="zh-CN" altLang="en-US" dirty="0"/>
          </a:p>
        </p:txBody>
      </p:sp>
      <p:sp>
        <p:nvSpPr>
          <p:cNvPr id="7" name="单圆角矩形 6"/>
          <p:cNvSpPr/>
          <p:nvPr/>
        </p:nvSpPr>
        <p:spPr>
          <a:xfrm>
            <a:off x="4353557" y="6010334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改变力量和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或防御力的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指示物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生效。</a:t>
            </a:r>
            <a:endParaRPr lang="zh-CN" altLang="en-US" dirty="0"/>
          </a:p>
        </p:txBody>
      </p:sp>
      <p:sp>
        <p:nvSpPr>
          <p:cNvPr id="8" name="单圆角矩形 7"/>
          <p:cNvSpPr/>
          <p:nvPr/>
        </p:nvSpPr>
        <p:spPr>
          <a:xfrm>
            <a:off x="4353557" y="7623313"/>
            <a:ext cx="8188971" cy="13105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交换生物的力量和防御力的效应生效。此类效应将生物的力量给予其防御力，并将生物的防御力给予其力量。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 descr="约格莫夫之墓乌尔博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36" y="192088"/>
            <a:ext cx="2087541" cy="297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" descr="玄铁殿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36" y="6431411"/>
            <a:ext cx="2087543" cy="297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" descr="5YU6T0B(_]7F`F9E)]5[9J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36" y="3288432"/>
            <a:ext cx="2079849" cy="29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2487" y="176433"/>
            <a:ext cx="2151977" cy="29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401" y="176433"/>
            <a:ext cx="2160240" cy="29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0400" y="3272776"/>
            <a:ext cx="2165651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401" y="6415756"/>
            <a:ext cx="2160240" cy="29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487" y="3288432"/>
            <a:ext cx="21564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944" y="136184"/>
            <a:ext cx="2191259" cy="30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944" y="3288432"/>
            <a:ext cx="21951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624936" y="6376272"/>
            <a:ext cx="2304256" cy="31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672" y="6384776"/>
            <a:ext cx="2156109" cy="302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1271" b="1234"/>
          <a:stretch/>
        </p:blipFill>
        <p:spPr bwMode="auto">
          <a:xfrm>
            <a:off x="10217224" y="3288432"/>
            <a:ext cx="2232248" cy="30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11"/>
          <a:stretch/>
        </p:blipFill>
        <p:spPr bwMode="auto">
          <a:xfrm>
            <a:off x="10217224" y="6384776"/>
            <a:ext cx="2232248" cy="30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0" y="696144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846" y="696144"/>
            <a:ext cx="2511062" cy="34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150" y="696144"/>
            <a:ext cx="2468135" cy="34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454" y="696144"/>
            <a:ext cx="2468135" cy="34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150" y="4296544"/>
            <a:ext cx="2514906" cy="35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454" y="4296656"/>
            <a:ext cx="2514906" cy="35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220" y="4296545"/>
            <a:ext cx="255097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0" y="4368552"/>
            <a:ext cx="251186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2</a:t>
            </a:r>
            <a:r>
              <a:rPr lang="zh-CN" altLang="en-US" sz="5300" dirty="0" smtClean="0"/>
              <a:t>题：层包涵哪些内容（实例）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/>
          </a:bodyPr>
          <a:lstStyle/>
          <a:p>
            <a:r>
              <a:rPr lang="en-US" altLang="zh-CN" sz="3700" dirty="0" smtClean="0"/>
              <a:t>613.1a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1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613.1b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2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613.1c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3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29" name="单圆角矩形 28"/>
          <p:cNvSpPr/>
          <p:nvPr/>
        </p:nvSpPr>
        <p:spPr>
          <a:xfrm>
            <a:off x="4446614" y="3893299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30" name="单圆角矩形 29"/>
          <p:cNvSpPr/>
          <p:nvPr/>
        </p:nvSpPr>
        <p:spPr>
          <a:xfrm>
            <a:off x="4446614" y="6615202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2</a:t>
            </a:r>
            <a:r>
              <a:rPr lang="zh-CN" altLang="en-US" sz="5300" dirty="0" smtClean="0"/>
              <a:t>题：层包涵哪些内容（实例）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/>
          </a:bodyPr>
          <a:lstStyle/>
          <a:p>
            <a:r>
              <a:rPr lang="en-US" altLang="zh-CN" sz="3700" dirty="0" smtClean="0"/>
              <a:t>613.1a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1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613.1b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2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613.1c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3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5" name="单圆角矩形 4"/>
          <p:cNvSpPr/>
          <p:nvPr/>
        </p:nvSpPr>
        <p:spPr>
          <a:xfrm>
            <a:off x="4446614" y="4094922"/>
            <a:ext cx="7444519" cy="2117035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6" name="单圆角矩形 5"/>
          <p:cNvSpPr/>
          <p:nvPr/>
        </p:nvSpPr>
        <p:spPr>
          <a:xfrm>
            <a:off x="4446614" y="6816824"/>
            <a:ext cx="7444519" cy="231865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874" y="1070586"/>
            <a:ext cx="1974301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123" y="1063893"/>
            <a:ext cx="1981882" cy="27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179" y="3893299"/>
            <a:ext cx="1861130" cy="25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179" y="6716014"/>
            <a:ext cx="1954186" cy="26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930" y="3893299"/>
            <a:ext cx="1861130" cy="261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2</a:t>
            </a:r>
            <a:r>
              <a:rPr lang="zh-CN" altLang="en-US" sz="5300" dirty="0" smtClean="0"/>
              <a:t>题：各层的应用（实例）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/>
          </a:bodyPr>
          <a:lstStyle/>
          <a:p>
            <a:r>
              <a:rPr lang="en-US" altLang="zh-CN" sz="3700" dirty="0" smtClean="0"/>
              <a:t>613.1d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4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613.1e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5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613.1f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6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446614" y="1171397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>
            <a:off x="4446614" y="3893299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24" name="单圆角矩形 23"/>
          <p:cNvSpPr/>
          <p:nvPr/>
        </p:nvSpPr>
        <p:spPr>
          <a:xfrm>
            <a:off x="4446614" y="6615202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2</a:t>
            </a:r>
            <a:r>
              <a:rPr lang="zh-CN" altLang="en-US" sz="5300" dirty="0" smtClean="0"/>
              <a:t>题：各层的应用（实例）</a:t>
            </a: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1862" y="1373019"/>
            <a:ext cx="10794553" cy="8064896"/>
          </a:xfrm>
        </p:spPr>
        <p:txBody>
          <a:bodyPr>
            <a:normAutofit/>
          </a:bodyPr>
          <a:lstStyle/>
          <a:p>
            <a:r>
              <a:rPr lang="en-US" altLang="zh-CN" sz="3700" dirty="0" smtClean="0"/>
              <a:t>613.1d </a:t>
            </a:r>
            <a:r>
              <a:rPr lang="zh-CN" altLang="zh-CN" sz="3700" dirty="0" smtClean="0"/>
              <a:t>层</a:t>
            </a:r>
            <a:r>
              <a:rPr lang="en-US" altLang="zh-CN" sz="3700" dirty="0" smtClean="0"/>
              <a:t>4</a:t>
            </a:r>
            <a:r>
              <a:rPr lang="zh-CN" altLang="zh-CN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613.1e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5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endParaRPr lang="en-US" altLang="zh-CN" sz="3700" dirty="0" smtClean="0"/>
          </a:p>
          <a:p>
            <a:r>
              <a:rPr lang="en-US" altLang="zh-CN" sz="3700" dirty="0" smtClean="0"/>
              <a:t>613.1f </a:t>
            </a:r>
            <a:r>
              <a:rPr lang="zh-CN" altLang="en-US" sz="3700" dirty="0" smtClean="0"/>
              <a:t>层</a:t>
            </a:r>
            <a:r>
              <a:rPr lang="en-US" altLang="zh-CN" sz="3700" dirty="0" smtClean="0"/>
              <a:t>6</a:t>
            </a:r>
            <a:r>
              <a:rPr lang="zh-CN" altLang="en-US" sz="3700" dirty="0" smtClean="0"/>
              <a:t>：</a:t>
            </a:r>
            <a:endParaRPr lang="en-US" altLang="zh-CN" sz="3700" dirty="0" smtClean="0"/>
          </a:p>
          <a:p>
            <a:pPr>
              <a:buNone/>
            </a:pPr>
            <a:endParaRPr lang="en-US" altLang="zh-CN" sz="3700" dirty="0" smtClean="0"/>
          </a:p>
        </p:txBody>
      </p:sp>
      <p:sp>
        <p:nvSpPr>
          <p:cNvPr id="4" name="单圆角矩形 3"/>
          <p:cNvSpPr/>
          <p:nvPr/>
        </p:nvSpPr>
        <p:spPr>
          <a:xfrm>
            <a:off x="4353557" y="1171397"/>
            <a:ext cx="7444519" cy="252028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5" name="单圆角矩形 4"/>
          <p:cNvSpPr/>
          <p:nvPr/>
        </p:nvSpPr>
        <p:spPr>
          <a:xfrm>
            <a:off x="4446614" y="4094922"/>
            <a:ext cx="7444519" cy="2117035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6" name="单圆角矩形 5"/>
          <p:cNvSpPr/>
          <p:nvPr/>
        </p:nvSpPr>
        <p:spPr>
          <a:xfrm>
            <a:off x="4446614" y="6816824"/>
            <a:ext cx="7444519" cy="231865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9072" y="1056184"/>
            <a:ext cx="2047243" cy="281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712" y="3710892"/>
            <a:ext cx="2016224" cy="27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670" y="6615203"/>
            <a:ext cx="1919865" cy="26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634155" y="6615202"/>
            <a:ext cx="1956927" cy="27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913" y="6615201"/>
            <a:ext cx="1954186" cy="274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3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776264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7517478" y="50022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049" y="3893300"/>
            <a:ext cx="3536147" cy="48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28" y="1977886"/>
            <a:ext cx="3443090" cy="474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4919" y="0"/>
            <a:ext cx="10515384" cy="1171397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第</a:t>
            </a:r>
            <a:r>
              <a:rPr lang="en-US" altLang="zh-CN" sz="5300" dirty="0" smtClean="0"/>
              <a:t>3</a:t>
            </a:r>
            <a:r>
              <a:rPr lang="zh-CN" altLang="en-US" sz="5300" dirty="0" smtClean="0"/>
              <a:t>题：他变成了啥？</a:t>
            </a:r>
            <a:endParaRPr lang="zh-CN" altLang="en-US" sz="5300" dirty="0"/>
          </a:p>
        </p:txBody>
      </p:sp>
      <p:sp>
        <p:nvSpPr>
          <p:cNvPr id="4" name="单圆角矩形 3"/>
          <p:cNvSpPr/>
          <p:nvPr/>
        </p:nvSpPr>
        <p:spPr>
          <a:xfrm>
            <a:off x="4446614" y="1776264"/>
            <a:ext cx="7816745" cy="725840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7238308" y="5002222"/>
            <a:ext cx="1488904" cy="403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049" y="3893300"/>
            <a:ext cx="3536147" cy="48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28" y="1977886"/>
            <a:ext cx="3443090" cy="474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1271" b="1234"/>
          <a:stretch/>
        </p:blipFill>
        <p:spPr bwMode="auto">
          <a:xfrm>
            <a:off x="8913325" y="2885188"/>
            <a:ext cx="3202695" cy="43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12746</TotalTime>
  <Words>758</Words>
  <Application>Microsoft Office PowerPoint</Application>
  <PresentationFormat>A3 纸张(297x420 毫米)</PresentationFormat>
  <Paragraphs>175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夏至</vt:lpstr>
      <vt:lpstr>幻灯片 1</vt:lpstr>
      <vt:lpstr>第1题：层包涵哪些内容</vt:lpstr>
      <vt:lpstr>第1题：层包涵哪些内容</vt:lpstr>
      <vt:lpstr>第2题：层包涵哪些内容（实例）</vt:lpstr>
      <vt:lpstr>第2题：层包涵哪些内容（实例）</vt:lpstr>
      <vt:lpstr>第2题：各层的应用（实例）</vt:lpstr>
      <vt:lpstr>第2题：各层的应用（实例）</vt:lpstr>
      <vt:lpstr>第3题：他变成了啥？</vt:lpstr>
      <vt:lpstr>第3题：他变成了啥？</vt:lpstr>
      <vt:lpstr>第4题：第七层的生效顺序</vt:lpstr>
      <vt:lpstr>第4题：第七层的生效顺序</vt:lpstr>
      <vt:lpstr>第5题：他变成了啥？</vt:lpstr>
      <vt:lpstr>第5题：他变成了啥？</vt:lpstr>
      <vt:lpstr>第5题：他变成了啥？</vt:lpstr>
      <vt:lpstr>第6题：他们变成了啥？</vt:lpstr>
      <vt:lpstr>第6题：他们变成了啥？</vt:lpstr>
      <vt:lpstr>第7题：他变成了啥？</vt:lpstr>
      <vt:lpstr>第7题：他变成了啥？</vt:lpstr>
      <vt:lpstr>第7题：他变成了啥？</vt:lpstr>
      <vt:lpstr>第8题：他变成了啥？</vt:lpstr>
      <vt:lpstr>第8题：他变成了啥？</vt:lpstr>
      <vt:lpstr>第9题：他们变成了啥？</vt:lpstr>
      <vt:lpstr>第9题：他们变成了啥？</vt:lpstr>
      <vt:lpstr>第9题：他们变成了啥？</vt:lpstr>
      <vt:lpstr>第9题：他们变成了啥？</vt:lpstr>
      <vt:lpstr>未完…待续~！</vt:lpstr>
      <vt:lpstr>未完…待续~！</vt:lpstr>
      <vt:lpstr>幻灯片 28</vt:lpstr>
      <vt:lpstr>幻灯片 29</vt:lpstr>
      <vt:lpstr>第1题：层包涵哪些内容</vt:lpstr>
      <vt:lpstr>第4题：第七层的生效顺序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YUE</dc:creator>
  <cp:lastModifiedBy>ym</cp:lastModifiedBy>
  <cp:revision>81</cp:revision>
  <dcterms:created xsi:type="dcterms:W3CDTF">2016-11-08T02:54:25Z</dcterms:created>
  <dcterms:modified xsi:type="dcterms:W3CDTF">2018-03-20T06:22:34Z</dcterms:modified>
</cp:coreProperties>
</file>