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对角圆角矩形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761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90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65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953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37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066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83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890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234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498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zh-CN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单击图标添加图片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19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对角圆角矩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74CDE44-3141-4D2B-A920-557D3ED09FE1}" type="datetimeFigureOut">
              <a:rPr lang="zh-CN" altLang="en-US" smtClean="0">
                <a:solidFill>
                  <a:srgbClr val="676A55">
                    <a:tint val="60000"/>
                    <a:satMod val="155000"/>
                  </a:srgbClr>
                </a:solidFill>
              </a:rPr>
              <a:pPr/>
              <a:t>2018/3/15</a:t>
            </a:fld>
            <a:endParaRPr lang="zh-CN" altLang="en-US">
              <a:solidFill>
                <a:srgbClr val="676A55">
                  <a:tint val="60000"/>
                  <a:satMod val="155000"/>
                </a:srgbClr>
              </a:solidFill>
            </a:endParaRPr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886CA6A-C667-4C34-8E6A-1B551CC99808}" type="slidenum">
              <a:rPr lang="zh-CN" altLang="en-US" smtClean="0">
                <a:solidFill>
                  <a:srgbClr val="EAEBDE">
                    <a:shade val="90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EAEBDE">
                  <a:shade val="90000"/>
                </a:srgbClr>
              </a:solidFill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3558456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4400" dirty="0" smtClean="0">
                <a:latin typeface="+mn-ea"/>
                <a:ea typeface="+mn-ea"/>
              </a:rPr>
              <a:t>遗漏触发</a:t>
            </a:r>
            <a:r>
              <a:rPr lang="en-US" altLang="zh-CN" sz="4400" dirty="0" smtClean="0">
                <a:latin typeface="+mn-ea"/>
                <a:ea typeface="+mn-ea"/>
              </a:rPr>
              <a:t/>
            </a:r>
            <a:br>
              <a:rPr lang="en-US" altLang="zh-CN" sz="4400" dirty="0" smtClean="0">
                <a:latin typeface="+mn-ea"/>
                <a:ea typeface="+mn-ea"/>
              </a:rPr>
            </a:br>
            <a:r>
              <a:rPr lang="en-US" altLang="zh-CN" sz="3600" dirty="0" smtClean="0">
                <a:latin typeface="+mn-ea"/>
                <a:ea typeface="+mn-ea"/>
              </a:rPr>
              <a:t/>
            </a:r>
            <a:br>
              <a:rPr lang="en-US" altLang="zh-CN" sz="3600" dirty="0" smtClean="0">
                <a:latin typeface="+mn-ea"/>
                <a:ea typeface="+mn-ea"/>
              </a:rPr>
            </a:br>
            <a:r>
              <a:rPr lang="en-US" altLang="zh-CN" sz="3600" dirty="0" smtClean="0">
                <a:latin typeface="+mn-ea"/>
                <a:ea typeface="+mn-ea"/>
              </a:rPr>
              <a:t>—</a:t>
            </a:r>
            <a:r>
              <a:rPr lang="en-US" altLang="zh-CN" sz="3200" dirty="0" smtClean="0">
                <a:latin typeface="+mn-ea"/>
                <a:ea typeface="+mn-ea"/>
              </a:rPr>
              <a:t> </a:t>
            </a:r>
            <a:r>
              <a:rPr lang="zh-CN" altLang="en-US" sz="3200" dirty="0" smtClean="0">
                <a:latin typeface="隶书" pitchFamily="49" charset="-122"/>
                <a:ea typeface="隶书" pitchFamily="49" charset="-122"/>
              </a:rPr>
              <a:t>你可能知道和不知道的</a:t>
            </a:r>
            <a:r>
              <a:rPr lang="en-US" altLang="zh-CN" sz="3200" dirty="0" smtClean="0">
                <a:latin typeface="隶书" pitchFamily="49" charset="-122"/>
                <a:ea typeface="隶书" pitchFamily="49" charset="-122"/>
              </a:rPr>
              <a:t/>
            </a:r>
            <a:br>
              <a:rPr lang="en-US" altLang="zh-CN" sz="3200" dirty="0" smtClean="0">
                <a:latin typeface="隶书" pitchFamily="49" charset="-122"/>
                <a:ea typeface="隶书" pitchFamily="49" charset="-122"/>
              </a:rPr>
            </a:br>
            <a:endParaRPr lang="zh-CN" altLang="en-US" sz="3200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案例一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2400" dirty="0"/>
              <a:t>对于会</a:t>
            </a:r>
            <a:r>
              <a:rPr lang="zh-CN" altLang="zh-CN" sz="2400" dirty="0">
                <a:solidFill>
                  <a:srgbClr val="FF0000"/>
                </a:solidFill>
              </a:rPr>
              <a:t>对游戏的可见</a:t>
            </a:r>
            <a:r>
              <a:rPr lang="zh-CN" altLang="zh-CN" sz="2400" dirty="0" smtClean="0">
                <a:solidFill>
                  <a:srgbClr val="FF0000"/>
                </a:solidFill>
              </a:rPr>
              <a:t>状态产生</a:t>
            </a:r>
            <a:r>
              <a:rPr lang="zh-CN" altLang="zh-CN" sz="2400" dirty="0">
                <a:solidFill>
                  <a:srgbClr val="FF0000"/>
                </a:solidFill>
              </a:rPr>
              <a:t>影响</a:t>
            </a:r>
            <a:r>
              <a:rPr lang="zh-CN" altLang="zh-CN" sz="2400" dirty="0"/>
              <a:t>，或是</a:t>
            </a:r>
            <a:r>
              <a:rPr lang="zh-CN" altLang="zh-CN" sz="2400" dirty="0">
                <a:solidFill>
                  <a:srgbClr val="FF0000"/>
                </a:solidFill>
              </a:rPr>
              <a:t>需要在结算时作出决定</a:t>
            </a:r>
            <a:r>
              <a:rPr lang="zh-CN" altLang="zh-CN" sz="2400" dirty="0"/>
              <a:t>的触发式异能而言</a:t>
            </a:r>
            <a:r>
              <a:rPr lang="zh-CN" altLang="zh-CN" sz="2400" dirty="0" smtClean="0"/>
              <a:t>：</a:t>
            </a:r>
            <a:endParaRPr lang="en-US" altLang="zh-CN" sz="2400" dirty="0" smtClean="0"/>
          </a:p>
          <a:p>
            <a:pPr marL="265113" indent="0">
              <a:buNone/>
            </a:pPr>
            <a:r>
              <a:rPr lang="zh-CN" altLang="zh-CN" sz="2400" dirty="0" smtClean="0"/>
              <a:t>其</a:t>
            </a:r>
            <a:r>
              <a:rPr lang="zh-CN" altLang="zh-CN" sz="2400" dirty="0"/>
              <a:t>操控者在执行只有在该触发式异能</a:t>
            </a:r>
            <a:r>
              <a:rPr lang="zh-CN" altLang="zh-CN" sz="2400" dirty="0">
                <a:solidFill>
                  <a:srgbClr val="FF0000"/>
                </a:solidFill>
              </a:rPr>
              <a:t>结算完毕之后</a:t>
            </a:r>
            <a:r>
              <a:rPr lang="zh-CN" altLang="zh-CN" sz="2400" dirty="0"/>
              <a:t>才有可能进行的任何游戏</a:t>
            </a:r>
            <a:r>
              <a:rPr lang="zh-CN" altLang="zh-CN" sz="2400" dirty="0" smtClean="0"/>
              <a:t>动作</a:t>
            </a:r>
            <a:r>
              <a:rPr lang="zh-CN" altLang="zh-CN" sz="2400" dirty="0" smtClean="0">
                <a:solidFill>
                  <a:srgbClr val="FF0000"/>
                </a:solidFill>
              </a:rPr>
              <a:t>之前</a:t>
            </a:r>
            <a:r>
              <a:rPr lang="zh-CN" altLang="zh-CN" sz="2400" dirty="0"/>
              <a:t>，就必须作出与此类触发式异能相对应的实际动作，或表明自己认识此触发的存在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en-US" altLang="zh-CN" sz="2400" dirty="0">
                <a:latin typeface="+mn-ea"/>
              </a:rPr>
              <a:t>请注意，让过优先权、施放瞬间咒语或起动异能这类动作并不表明牌手已遗忘触发式异能，因为在此情况下该触发式异能</a:t>
            </a: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可能仍在堆叠之上</a:t>
            </a:r>
            <a:r>
              <a:rPr lang="en-US" altLang="zh-CN" sz="2400" dirty="0" smtClean="0">
                <a:latin typeface="+mn-ea"/>
              </a:rPr>
              <a:t>。</a:t>
            </a:r>
          </a:p>
          <a:p>
            <a:endParaRPr lang="en-US" altLang="zh-CN" sz="2400" dirty="0">
              <a:latin typeface="+mn-ea"/>
            </a:endParaRPr>
          </a:p>
          <a:p>
            <a:r>
              <a:rPr lang="zh-CN" altLang="en-US" sz="2400" dirty="0"/>
              <a:t>忘记≠</a:t>
            </a:r>
            <a:r>
              <a:rPr lang="zh-CN" altLang="en-US" sz="2400" dirty="0" smtClean="0"/>
              <a:t>遗漏！</a:t>
            </a:r>
            <a:endParaRPr lang="en-US" altLang="zh-CN" sz="2400" dirty="0"/>
          </a:p>
          <a:p>
            <a:endParaRPr lang="zh-CN" altLang="zh-CN" sz="2400" dirty="0">
              <a:latin typeface="+mn-ea"/>
            </a:endParaRPr>
          </a:p>
          <a:p>
            <a:pPr marL="0" indent="0">
              <a:buNone/>
            </a:pPr>
            <a:endParaRPr lang="en-US" altLang="zh-CN" sz="2400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61913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案例二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sz="2800" dirty="0"/>
          </a:p>
          <a:p>
            <a:r>
              <a:rPr lang="zh-CN" altLang="zh-CN" sz="2800" dirty="0" smtClean="0"/>
              <a:t>会</a:t>
            </a:r>
            <a:r>
              <a:rPr lang="zh-CN" altLang="zh-CN" sz="2800" dirty="0"/>
              <a:t>以</a:t>
            </a:r>
            <a:r>
              <a:rPr lang="zh-CN" altLang="zh-CN" sz="2800" dirty="0">
                <a:solidFill>
                  <a:srgbClr val="FF0000"/>
                </a:solidFill>
              </a:rPr>
              <a:t>不可见的方式对游戏状态产生影响</a:t>
            </a:r>
            <a:r>
              <a:rPr lang="zh-CN" altLang="zh-CN" sz="2800" dirty="0"/>
              <a:t>的触发式</a:t>
            </a:r>
            <a:r>
              <a:rPr lang="zh-CN" altLang="zh-CN" sz="2800" dirty="0" smtClean="0"/>
              <a:t>异能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marL="0" indent="0">
              <a:buNone/>
            </a:pPr>
            <a:endParaRPr lang="en-US" altLang="zh-CN" sz="2800" dirty="0" smtClean="0"/>
          </a:p>
          <a:p>
            <a:pPr marL="265113" indent="0">
              <a:buNone/>
            </a:pPr>
            <a:r>
              <a:rPr lang="zh-CN" altLang="zh-CN" sz="2800" dirty="0" smtClean="0"/>
              <a:t>其</a:t>
            </a:r>
            <a:r>
              <a:rPr lang="zh-CN" altLang="zh-CN" sz="2800" dirty="0"/>
              <a:t>操控者必须于此类触发</a:t>
            </a:r>
            <a:r>
              <a:rPr lang="zh-CN" altLang="zh-CN" sz="2800" dirty="0">
                <a:solidFill>
                  <a:srgbClr val="FF0000"/>
                </a:solidFill>
              </a:rPr>
              <a:t>首度对游戏的可见状态造成影响</a:t>
            </a:r>
            <a:r>
              <a:rPr lang="zh-CN" altLang="zh-CN" sz="2800" dirty="0"/>
              <a:t>时，让所有人知晓影响为何。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93076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案例二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07100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</a:rPr>
              <a:t>改变</a:t>
            </a:r>
            <a:r>
              <a:rPr lang="zh-CN" altLang="en-US" sz="2400" dirty="0">
                <a:solidFill>
                  <a:srgbClr val="FF0000"/>
                </a:solidFill>
              </a:rPr>
              <a:t>了游戏规则</a:t>
            </a:r>
            <a:r>
              <a:rPr lang="zh-CN" altLang="en-US" sz="2400" dirty="0"/>
              <a:t>的触发式</a:t>
            </a:r>
            <a:r>
              <a:rPr lang="zh-CN" altLang="en-US" sz="2400" dirty="0" smtClean="0"/>
              <a:t>异能。</a:t>
            </a:r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800" dirty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400" dirty="0"/>
              <a:t>牌手没有责任默认由对手操控但却没有声明的触发式异能已经结算</a:t>
            </a:r>
            <a:r>
              <a:rPr lang="zh-CN" altLang="en-US" sz="2400" dirty="0" smtClean="0"/>
              <a:t>。在对手主动声明或阻止前，我们允许牌手视作</a:t>
            </a:r>
            <a:r>
              <a:rPr lang="zh-CN" altLang="en-US" sz="2400" dirty="0" smtClean="0">
                <a:solidFill>
                  <a:srgbClr val="FF0000"/>
                </a:solidFill>
              </a:rPr>
              <a:t>改变游戏规则的异能未生效</a:t>
            </a:r>
            <a:r>
              <a:rPr lang="zh-CN" altLang="en-US" sz="2400" dirty="0"/>
              <a:t>而</a:t>
            </a:r>
            <a:r>
              <a:rPr lang="zh-CN" altLang="en-US" sz="2400" dirty="0" smtClean="0"/>
              <a:t>去</a:t>
            </a:r>
            <a:r>
              <a:rPr lang="zh-CN" altLang="en-US" sz="2400" dirty="0"/>
              <a:t>执行游戏动作</a:t>
            </a:r>
            <a:r>
              <a:rPr lang="zh-CN" altLang="en-US" sz="2400" dirty="0" smtClean="0"/>
              <a:t>，且不用</a:t>
            </a:r>
            <a:r>
              <a:rPr lang="zh-CN" altLang="en-US" sz="2400" dirty="0"/>
              <a:t>担心会因此吃到判罚。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00808"/>
            <a:ext cx="2133972" cy="304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2462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案例三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sz="2800" dirty="0"/>
          </a:p>
          <a:p>
            <a:r>
              <a:rPr lang="zh-CN" altLang="en-US" sz="2400" dirty="0"/>
              <a:t>会</a:t>
            </a:r>
            <a:r>
              <a:rPr lang="zh-CN" altLang="en-US" sz="2400" dirty="0">
                <a:solidFill>
                  <a:srgbClr val="FF0000"/>
                </a:solidFill>
              </a:rPr>
              <a:t>改变</a:t>
            </a:r>
            <a:r>
              <a:rPr lang="zh-CN" altLang="en-US" sz="2400" dirty="0"/>
              <a:t>一个或数个物件之</a:t>
            </a:r>
            <a:r>
              <a:rPr lang="zh-CN" altLang="en-US" sz="2400" dirty="0">
                <a:solidFill>
                  <a:srgbClr val="FF0000"/>
                </a:solidFill>
              </a:rPr>
              <a:t>区域</a:t>
            </a:r>
            <a:r>
              <a:rPr lang="zh-CN" altLang="en-US" sz="2400" dirty="0"/>
              <a:t>，且受影响之物件于异能产生便已确定之</a:t>
            </a:r>
            <a:r>
              <a:rPr lang="zh-CN" altLang="en-US" sz="2400" dirty="0">
                <a:solidFill>
                  <a:srgbClr val="FF0000"/>
                </a:solidFill>
              </a:rPr>
              <a:t>延迟触发</a:t>
            </a:r>
            <a:r>
              <a:rPr lang="zh-CN" altLang="en-US" sz="2400" dirty="0"/>
              <a:t>式异能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0" indent="0">
              <a:buNone/>
            </a:pPr>
            <a:endParaRPr lang="en-US" altLang="zh-CN" sz="2400" dirty="0" smtClean="0"/>
          </a:p>
          <a:p>
            <a:r>
              <a:rPr lang="zh-CN" altLang="en-US" sz="2400" dirty="0" smtClean="0"/>
              <a:t>由</a:t>
            </a:r>
            <a:r>
              <a:rPr lang="zh-CN" altLang="en-US" sz="2400" dirty="0"/>
              <a:t>对手选择是令其在</a:t>
            </a:r>
            <a:r>
              <a:rPr lang="zh-CN" altLang="en-US" sz="2400" dirty="0">
                <a:solidFill>
                  <a:srgbClr val="FF0000"/>
                </a:solidFill>
              </a:rPr>
              <a:t>下一次将有牌手获得优先权</a:t>
            </a:r>
            <a:r>
              <a:rPr lang="zh-CN" altLang="en-US" sz="2400" dirty="0" smtClean="0"/>
              <a:t>时，或是</a:t>
            </a:r>
            <a:r>
              <a:rPr lang="zh-CN" altLang="en-US" sz="2400" dirty="0">
                <a:solidFill>
                  <a:srgbClr val="FF0000"/>
                </a:solidFill>
              </a:rPr>
              <a:t>在下一个阶段开始、有牌手将获得优先权</a:t>
            </a:r>
            <a:r>
              <a:rPr lang="zh-CN" altLang="en-US" sz="2400" dirty="0"/>
              <a:t>时</a:t>
            </a:r>
            <a:r>
              <a:rPr lang="en-US" altLang="zh-CN" sz="2400" dirty="0" smtClean="0"/>
              <a:t>……</a:t>
            </a:r>
          </a:p>
          <a:p>
            <a:pPr marL="0" indent="0">
              <a:buNone/>
            </a:pPr>
            <a:endParaRPr lang="en-US" altLang="zh-CN" sz="2400" b="1" dirty="0" smtClean="0"/>
          </a:p>
          <a:p>
            <a:r>
              <a:rPr lang="en-US" altLang="zh-CN" sz="2400" dirty="0"/>
              <a:t>……</a:t>
            </a:r>
            <a:r>
              <a:rPr lang="zh-CN" altLang="en-US" sz="2400" dirty="0"/>
              <a:t>结算</a:t>
            </a:r>
            <a:r>
              <a:rPr lang="zh-CN" altLang="en-US" sz="2400" dirty="0" smtClean="0"/>
              <a:t>！</a:t>
            </a:r>
            <a:endParaRPr lang="en-US" altLang="zh-CN" sz="2400" dirty="0" smtClean="0"/>
          </a:p>
          <a:p>
            <a:pPr marL="0" indent="0">
              <a:buNone/>
            </a:pPr>
            <a:endParaRPr lang="en-US" altLang="zh-CN" sz="2400" dirty="0" smtClean="0"/>
          </a:p>
          <a:p>
            <a:pPr marL="0" indent="0">
              <a:buNone/>
            </a:pPr>
            <a:r>
              <a:rPr lang="zh-CN" altLang="en-US" sz="2400" dirty="0" smtClean="0"/>
              <a:t>注意：是</a:t>
            </a:r>
            <a:r>
              <a:rPr lang="zh-CN" altLang="en-US" sz="3600" dirty="0">
                <a:solidFill>
                  <a:srgbClr val="FF0000"/>
                </a:solidFill>
              </a:rPr>
              <a:t>结算</a:t>
            </a:r>
            <a:r>
              <a:rPr lang="zh-CN" altLang="en-US" sz="2400" dirty="0"/>
              <a:t>，而不是</a:t>
            </a:r>
            <a:r>
              <a:rPr lang="zh-CN" altLang="en-US" sz="2400" strike="dblStrike" dirty="0">
                <a:solidFill>
                  <a:srgbClr val="FFFF00"/>
                </a:solidFill>
              </a:rPr>
              <a:t>加入堆叠</a:t>
            </a:r>
            <a:r>
              <a:rPr lang="zh-CN" altLang="en-US" sz="2400" dirty="0"/>
              <a:t>。</a:t>
            </a:r>
            <a:r>
              <a:rPr lang="zh-CN" altLang="en-US" sz="2400" b="1" dirty="0"/>
              <a:t> 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64434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案例</a:t>
            </a:r>
            <a:r>
              <a:rPr lang="zh-CN" altLang="en-US" sz="3600" dirty="0"/>
              <a:t>四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zh-CN" sz="2800" dirty="0"/>
          </a:p>
          <a:p>
            <a:r>
              <a:rPr lang="zh-CN" altLang="en-US" sz="2400" dirty="0"/>
              <a:t>指定了某个</a:t>
            </a:r>
            <a:r>
              <a:rPr lang="zh-CN" altLang="en-US" sz="2400" dirty="0">
                <a:solidFill>
                  <a:srgbClr val="FF0000"/>
                </a:solidFill>
              </a:rPr>
              <a:t>预</a:t>
            </a:r>
            <a:r>
              <a:rPr lang="zh-CN" altLang="en-US" sz="2400" dirty="0" smtClean="0">
                <a:solidFill>
                  <a:srgbClr val="FF0000"/>
                </a:solidFill>
              </a:rPr>
              <a:t>设动作</a:t>
            </a:r>
            <a:r>
              <a:rPr lang="zh-CN" altLang="en-US" sz="2400" dirty="0" smtClean="0"/>
              <a:t>的</a:t>
            </a:r>
            <a:r>
              <a:rPr lang="zh-CN" altLang="en-US" sz="2400" dirty="0"/>
              <a:t>触发式</a:t>
            </a:r>
            <a:r>
              <a:rPr lang="zh-CN" altLang="en-US" sz="2400" dirty="0" smtClean="0"/>
              <a:t>异能。</a:t>
            </a:r>
            <a:endParaRPr lang="en-US" altLang="zh-CN" sz="2400" dirty="0" smtClean="0"/>
          </a:p>
          <a:p>
            <a:pPr marL="265113" indent="0">
              <a:buNone/>
            </a:pPr>
            <a:r>
              <a:rPr lang="zh-CN" altLang="en-US" sz="2400" dirty="0" smtClean="0"/>
              <a:t>且</a:t>
            </a:r>
            <a:r>
              <a:rPr lang="zh-CN" altLang="en-US" sz="2400" dirty="0"/>
              <a:t>此动作包含其操控者应作的某个选择（通常是“若你未如此作</a:t>
            </a:r>
            <a:r>
              <a:rPr lang="en-US" altLang="zh-CN" sz="2400" dirty="0"/>
              <a:t>…”</a:t>
            </a:r>
            <a:r>
              <a:rPr lang="zh-CN" altLang="en-US" sz="2400" dirty="0"/>
              <a:t>或“除非</a:t>
            </a:r>
            <a:r>
              <a:rPr lang="en-US" altLang="zh-CN" sz="2400" dirty="0"/>
              <a:t>…”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marL="265113" indent="0">
              <a:buNone/>
            </a:pPr>
            <a:endParaRPr lang="en-US" altLang="zh-CN" sz="2400" dirty="0" smtClean="0"/>
          </a:p>
          <a:p>
            <a:r>
              <a:rPr lang="zh-CN" altLang="en-US" sz="2400" dirty="0" smtClean="0"/>
              <a:t>对手的选择：</a:t>
            </a:r>
            <a:endParaRPr lang="en-US" altLang="zh-CN" sz="2400" dirty="0" smtClean="0"/>
          </a:p>
          <a:p>
            <a:pPr marL="265113" indent="0">
              <a:buNone/>
            </a:pPr>
            <a:r>
              <a:rPr lang="en-US" altLang="zh-CN" sz="2400" dirty="0" smtClean="0"/>
              <a:t>1.</a:t>
            </a:r>
            <a:r>
              <a:rPr lang="zh-CN" altLang="en-US" sz="2400" dirty="0" smtClean="0">
                <a:solidFill>
                  <a:srgbClr val="FF0000"/>
                </a:solidFill>
              </a:rPr>
              <a:t>不</a:t>
            </a:r>
            <a:r>
              <a:rPr lang="zh-CN" altLang="en-US" sz="2400" dirty="0">
                <a:solidFill>
                  <a:srgbClr val="FF0000"/>
                </a:solidFill>
              </a:rPr>
              <a:t>结算</a:t>
            </a:r>
            <a:r>
              <a:rPr lang="zh-CN" altLang="en-US" sz="2400" dirty="0"/>
              <a:t>此</a:t>
            </a:r>
            <a:r>
              <a:rPr lang="zh-CN" altLang="en-US" sz="2400" dirty="0" smtClean="0"/>
              <a:t>触发；</a:t>
            </a:r>
            <a:endParaRPr lang="en-US" altLang="zh-CN" sz="2400" dirty="0" smtClean="0"/>
          </a:p>
          <a:p>
            <a:pPr marL="265113" indent="0">
              <a:buNone/>
            </a:pPr>
            <a:r>
              <a:rPr lang="en-US" altLang="zh-CN" sz="2400" dirty="0" smtClean="0"/>
              <a:t>2.</a:t>
            </a:r>
            <a:r>
              <a:rPr lang="zh-CN" altLang="en-US" sz="2400" dirty="0" smtClean="0"/>
              <a:t>以</a:t>
            </a:r>
            <a:r>
              <a:rPr lang="zh-CN" altLang="en-US" sz="2400" dirty="0">
                <a:solidFill>
                  <a:srgbClr val="FF0000"/>
                </a:solidFill>
              </a:rPr>
              <a:t>“选择执行预设动作”</a:t>
            </a:r>
            <a:r>
              <a:rPr lang="zh-CN" altLang="en-US" sz="2400" dirty="0"/>
              <a:t>来结算。</a:t>
            </a:r>
            <a:r>
              <a:rPr lang="zh-CN" altLang="en-US" sz="2400" b="1" dirty="0"/>
              <a:t> </a:t>
            </a:r>
            <a:endParaRPr lang="en-US" altLang="zh-CN" sz="2400" dirty="0" smtClean="0"/>
          </a:p>
          <a:p>
            <a:pPr marL="0" indent="0">
              <a:buNone/>
            </a:pPr>
            <a:endParaRPr lang="en-US" altLang="zh-CN" sz="2400" b="1" dirty="0" smtClean="0"/>
          </a:p>
          <a:p>
            <a:r>
              <a:rPr lang="zh-CN" altLang="en-US" sz="2400" dirty="0" smtClean="0"/>
              <a:t>立即</a:t>
            </a:r>
            <a:r>
              <a:rPr lang="zh-CN" altLang="en-US" sz="2400" dirty="0" smtClean="0">
                <a:solidFill>
                  <a:srgbClr val="FF0000"/>
                </a:solidFill>
              </a:rPr>
              <a:t>结算</a:t>
            </a:r>
            <a:r>
              <a:rPr lang="zh-CN" altLang="en-US" sz="2400" dirty="0" smtClean="0"/>
              <a:t>且</a:t>
            </a:r>
            <a:r>
              <a:rPr lang="zh-CN" altLang="en-US" sz="2400" dirty="0" smtClean="0">
                <a:solidFill>
                  <a:srgbClr val="FF0000"/>
                </a:solidFill>
              </a:rPr>
              <a:t>不会逾期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  <a:p>
            <a:pPr marL="0" indent="0">
              <a:buNone/>
            </a:pPr>
            <a:endParaRPr lang="en-US" altLang="zh-CN" sz="2400" dirty="0" smtClean="0"/>
          </a:p>
          <a:p>
            <a:pPr marL="0" indent="0">
              <a:buNone/>
            </a:pPr>
            <a:r>
              <a:rPr lang="zh-CN" altLang="en-US" sz="2400" dirty="0" smtClean="0"/>
              <a:t>（修正方式为结算，而非加入堆叠的触发，均不会逾期）</a:t>
            </a:r>
            <a:r>
              <a:rPr lang="zh-CN" altLang="en-US" sz="2400" b="1" dirty="0"/>
              <a:t> 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44408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案例五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altLang="zh-CN" sz="2800" dirty="0"/>
          </a:p>
          <a:p>
            <a:r>
              <a:rPr lang="zh-CN" altLang="en-US" sz="2400" dirty="0"/>
              <a:t>若某牌手正在</a:t>
            </a:r>
            <a:r>
              <a:rPr lang="zh-CN" altLang="en-US" sz="2400" dirty="0">
                <a:solidFill>
                  <a:srgbClr val="FF0000"/>
                </a:solidFill>
              </a:rPr>
              <a:t>操控其他牌手</a:t>
            </a:r>
            <a:r>
              <a:rPr lang="zh-CN" altLang="en-US" sz="2400" dirty="0"/>
              <a:t>之回合，则他除了需留意自己的触发外，</a:t>
            </a:r>
            <a:r>
              <a:rPr lang="zh-CN" altLang="en-US" sz="2400" dirty="0">
                <a:solidFill>
                  <a:srgbClr val="FF0000"/>
                </a:solidFill>
              </a:rPr>
              <a:t>还有责任</a:t>
            </a:r>
            <a:r>
              <a:rPr lang="zh-CN" altLang="en-US" sz="2400" dirty="0"/>
              <a:t>准确处理其</a:t>
            </a:r>
            <a:r>
              <a:rPr lang="zh-CN" altLang="en-US" sz="2400" dirty="0">
                <a:solidFill>
                  <a:srgbClr val="FF0000"/>
                </a:solidFill>
              </a:rPr>
              <a:t>所操控之牌手</a:t>
            </a:r>
            <a:r>
              <a:rPr lang="zh-CN" altLang="en-US" sz="2400" dirty="0"/>
              <a:t>的触发。</a:t>
            </a:r>
            <a:r>
              <a:rPr lang="zh-CN" altLang="en-US" sz="2400" b="1" dirty="0"/>
              <a:t> </a:t>
            </a:r>
            <a:endParaRPr lang="en-US" altLang="zh-CN" sz="2400" b="1" dirty="0" smtClean="0"/>
          </a:p>
          <a:p>
            <a:endParaRPr lang="en-US" altLang="zh-CN" sz="2400" dirty="0" smtClean="0"/>
          </a:p>
          <a:p>
            <a:r>
              <a:rPr lang="zh-CN" altLang="en-US" sz="2000" u="sng" dirty="0"/>
              <a:t>被操</a:t>
            </a:r>
            <a:r>
              <a:rPr lang="zh-CN" altLang="en-US" sz="2000" u="sng" dirty="0" smtClean="0"/>
              <a:t>控的牌手（当前回合）</a:t>
            </a:r>
            <a:r>
              <a:rPr lang="en-US" altLang="zh-CN" sz="2000" dirty="0" smtClean="0"/>
              <a:t>         </a:t>
            </a:r>
            <a:r>
              <a:rPr lang="zh-CN" altLang="en-US" sz="2000" u="sng" dirty="0" smtClean="0">
                <a:solidFill>
                  <a:srgbClr val="FFFF00"/>
                </a:solidFill>
              </a:rPr>
              <a:t>操控中的牌手（对异能负责）</a:t>
            </a:r>
            <a:r>
              <a:rPr lang="en-US" altLang="zh-CN" sz="2400" dirty="0" smtClean="0">
                <a:solidFill>
                  <a:srgbClr val="FFFF00"/>
                </a:solidFill>
              </a:rPr>
              <a:t> </a:t>
            </a:r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zh-CN" altLang="en-US" sz="2400" dirty="0" smtClean="0"/>
              <a:t>注意因为遗漏通常对其不利的触发而受到的</a:t>
            </a:r>
            <a:r>
              <a:rPr lang="zh-CN" altLang="en-US" sz="2400" dirty="0" smtClean="0">
                <a:solidFill>
                  <a:srgbClr val="FF0000"/>
                </a:solidFill>
              </a:rPr>
              <a:t>警告</a:t>
            </a:r>
            <a:r>
              <a:rPr lang="zh-CN" altLang="en-US" sz="2400" dirty="0" smtClean="0"/>
              <a:t>处罚，</a:t>
            </a:r>
            <a:endParaRPr lang="en-US" altLang="zh-CN" sz="2400" dirty="0" smtClean="0"/>
          </a:p>
          <a:p>
            <a:pPr marL="265113" indent="0">
              <a:buNone/>
            </a:pPr>
            <a:r>
              <a:rPr lang="zh-CN" altLang="en-US" sz="2400" dirty="0" smtClean="0"/>
              <a:t>会因为累积第三次而升级为</a:t>
            </a:r>
            <a:r>
              <a:rPr lang="zh-CN" altLang="en-US" sz="2400" dirty="0" smtClean="0">
                <a:solidFill>
                  <a:srgbClr val="FF0000"/>
                </a:solidFill>
              </a:rPr>
              <a:t>一盘负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03648" y="3684027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对其</a:t>
            </a:r>
            <a:r>
              <a:rPr lang="zh-CN" altLang="en-US" sz="2000" u="sng" dirty="0" smtClean="0"/>
              <a:t>不利</a:t>
            </a:r>
            <a:r>
              <a:rPr lang="zh-CN" altLang="en-US" sz="2000" dirty="0" smtClean="0"/>
              <a:t>的触发</a:t>
            </a:r>
            <a:endParaRPr lang="zh-CN" alt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3684027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00FF00"/>
                </a:solidFill>
              </a:rPr>
              <a:t>对其</a:t>
            </a:r>
            <a:r>
              <a:rPr lang="zh-CN" altLang="en-US" sz="2000" u="sng" dirty="0" smtClean="0">
                <a:solidFill>
                  <a:srgbClr val="00FF00"/>
                </a:solidFill>
              </a:rPr>
              <a:t>有利</a:t>
            </a:r>
            <a:r>
              <a:rPr lang="zh-CN" altLang="en-US" sz="2000" dirty="0" smtClean="0">
                <a:solidFill>
                  <a:srgbClr val="00FF00"/>
                </a:solidFill>
              </a:rPr>
              <a:t>（无处罚）</a:t>
            </a:r>
            <a:endParaRPr lang="zh-CN" altLang="en-US" sz="2000" dirty="0">
              <a:solidFill>
                <a:srgbClr val="00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237305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对其</a:t>
            </a:r>
            <a:r>
              <a:rPr lang="zh-CN" altLang="en-US" sz="2000" u="sng" dirty="0" smtClean="0"/>
              <a:t>有利</a:t>
            </a:r>
            <a:r>
              <a:rPr lang="zh-CN" altLang="en-US" sz="2000" dirty="0" smtClean="0"/>
              <a:t>的触发</a:t>
            </a:r>
            <a:endParaRPr lang="zh-CN" alt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364088" y="4237305"/>
            <a:ext cx="28495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</a:rPr>
              <a:t>对其</a:t>
            </a:r>
            <a:r>
              <a:rPr lang="zh-CN" altLang="en-US" sz="2000" u="sng" dirty="0" smtClean="0">
                <a:solidFill>
                  <a:srgbClr val="FF0000"/>
                </a:solidFill>
              </a:rPr>
              <a:t>不利</a:t>
            </a:r>
            <a:r>
              <a:rPr lang="zh-CN" altLang="en-US" sz="2000" dirty="0" smtClean="0">
                <a:solidFill>
                  <a:srgbClr val="FF0000"/>
                </a:solidFill>
              </a:rPr>
              <a:t>（升级为警告）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038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沉稳">
  <a:themeElements>
    <a:clrScheme name="自定义 2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CEC597"/>
      </a:accent1>
      <a:accent2>
        <a:srgbClr val="E1DCC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沉稳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沉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576</Words>
  <Application>Microsoft Office PowerPoint</Application>
  <PresentationFormat>全屏显示(4:3)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沉稳</vt:lpstr>
      <vt:lpstr>遗漏触发  — 你可能知道和不知道的 </vt:lpstr>
      <vt:lpstr>案例一</vt:lpstr>
      <vt:lpstr>案例二</vt:lpstr>
      <vt:lpstr>案例二</vt:lpstr>
      <vt:lpstr>案例三</vt:lpstr>
      <vt:lpstr>案例四</vt:lpstr>
      <vt:lpstr>案例五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为何要讲遗漏触发</dc:title>
  <dc:creator>admin</dc:creator>
  <cp:lastModifiedBy>Administrator</cp:lastModifiedBy>
  <cp:revision>18</cp:revision>
  <dcterms:created xsi:type="dcterms:W3CDTF">2018-03-05T12:57:38Z</dcterms:created>
  <dcterms:modified xsi:type="dcterms:W3CDTF">2018-03-15T02:44:30Z</dcterms:modified>
</cp:coreProperties>
</file>