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2"/>
  </p:notesMasterIdLst>
  <p:sldIdLst>
    <p:sldId id="256" r:id="rId2"/>
    <p:sldId id="258" r:id="rId3"/>
    <p:sldId id="272" r:id="rId4"/>
    <p:sldId id="257" r:id="rId5"/>
    <p:sldId id="259" r:id="rId6"/>
    <p:sldId id="275" r:id="rId7"/>
    <p:sldId id="273" r:id="rId8"/>
    <p:sldId id="276" r:id="rId9"/>
    <p:sldId id="274" r:id="rId10"/>
    <p:sldId id="277" r:id="rId11"/>
    <p:sldId id="260" r:id="rId12"/>
    <p:sldId id="261" r:id="rId13"/>
    <p:sldId id="262" r:id="rId14"/>
    <p:sldId id="278" r:id="rId15"/>
    <p:sldId id="279" r:id="rId16"/>
    <p:sldId id="280" r:id="rId17"/>
    <p:sldId id="263" r:id="rId18"/>
    <p:sldId id="281" r:id="rId19"/>
    <p:sldId id="282" r:id="rId20"/>
    <p:sldId id="283" r:id="rId21"/>
    <p:sldId id="264" r:id="rId22"/>
    <p:sldId id="265" r:id="rId23"/>
    <p:sldId id="284" r:id="rId24"/>
    <p:sldId id="285" r:id="rId25"/>
    <p:sldId id="266" r:id="rId26"/>
    <p:sldId id="267" r:id="rId27"/>
    <p:sldId id="268" r:id="rId28"/>
    <p:sldId id="269" r:id="rId29"/>
    <p:sldId id="270" r:id="rId30"/>
    <p:sldId id="271"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67359" autoAdjust="0"/>
  </p:normalViewPr>
  <p:slideViewPr>
    <p:cSldViewPr snapToGrid="0">
      <p:cViewPr varScale="1">
        <p:scale>
          <a:sx n="78" d="100"/>
          <a:sy n="78" d="100"/>
        </p:scale>
        <p:origin x="2754"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D8F77-9D44-4FFD-9CA2-A5004174E19C}" type="datetimeFigureOut">
              <a:rPr lang="zh-CN" altLang="en-US" smtClean="0"/>
              <a:t>2015/3/15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73933-05A4-4D28-BD41-F45A695F6EA2}" type="slidenum">
              <a:rPr lang="zh-CN" altLang="en-US" smtClean="0"/>
              <a:t>‹#›</a:t>
            </a:fld>
            <a:endParaRPr lang="zh-CN" altLang="en-US"/>
          </a:p>
        </p:txBody>
      </p:sp>
    </p:spTree>
    <p:extLst>
      <p:ext uri="{BB962C8B-B14F-4D97-AF65-F5344CB8AC3E}">
        <p14:creationId xmlns:p14="http://schemas.microsoft.com/office/powerpoint/2010/main" val="175882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lvl="1"/>
            <a:r>
              <a:rPr lang="zh-CN" altLang="zh-CN" dirty="0" smtClean="0"/>
              <a:t>记分员须确保在比赛整个过程当中生成的对局配对和其他比赛记录文档都正确无误。记分员的责任包括：</a:t>
            </a:r>
          </a:p>
          <a:p>
            <a:pPr lvl="2"/>
            <a:r>
              <a:rPr lang="zh-CN" altLang="zh-CN" dirty="0" smtClean="0"/>
              <a:t>为每局对局生成正确的对局配对并准确地输入该局对局的比赛结果。</a:t>
            </a:r>
          </a:p>
          <a:p>
            <a:pPr lvl="2"/>
            <a:r>
              <a:rPr lang="zh-CN" altLang="zh-CN" dirty="0" smtClean="0"/>
              <a:t>在与主审协商后，解决所出现的一切记分问题。</a:t>
            </a:r>
          </a:p>
          <a:p>
            <a:pPr lvl="2"/>
            <a:r>
              <a:rPr lang="zh-CN" altLang="zh-CN" dirty="0" smtClean="0"/>
              <a:t>确保在将要上报给DCI的比赛报告中包含有所有的必要信息。</a:t>
            </a:r>
          </a:p>
          <a:p>
            <a:pPr lvl="1"/>
            <a:r>
              <a:rPr lang="zh-CN" altLang="zh-CN" dirty="0" smtClean="0"/>
              <a:t>主审在确定如何对记分错误进行修正方面拥有最终决定权。</a:t>
            </a:r>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a:t>
            </a:fld>
            <a:endParaRPr lang="zh-CN" altLang="en-US"/>
          </a:p>
        </p:txBody>
      </p:sp>
    </p:spTree>
    <p:extLst>
      <p:ext uri="{BB962C8B-B14F-4D97-AF65-F5344CB8AC3E}">
        <p14:creationId xmlns:p14="http://schemas.microsoft.com/office/powerpoint/2010/main" val="27342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lvl="1"/>
            <a:r>
              <a:rPr lang="zh-CN" altLang="en-US" dirty="0" smtClean="0"/>
              <a:t>结束赛事后就可以回报</a:t>
            </a:r>
            <a:endParaRPr lang="en-US" altLang="zh-CN" dirty="0" smtClean="0"/>
          </a:p>
          <a:p>
            <a:pPr lvl="1"/>
            <a:r>
              <a:rPr lang="zh-CN" altLang="en-US" dirty="0" smtClean="0"/>
              <a:t>（需要认证裁判主审的比赛）确保已填写主审信息</a:t>
            </a:r>
            <a:endParaRPr lang="en-US" altLang="zh-CN" dirty="0" smtClean="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21</a:t>
            </a:fld>
            <a:endParaRPr lang="zh-CN" altLang="en-US"/>
          </a:p>
        </p:txBody>
      </p:sp>
    </p:spTree>
    <p:extLst>
      <p:ext uri="{BB962C8B-B14F-4D97-AF65-F5344CB8AC3E}">
        <p14:creationId xmlns:p14="http://schemas.microsoft.com/office/powerpoint/2010/main" val="15605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情景</a:t>
            </a:r>
            <a:r>
              <a:rPr lang="en-US" altLang="zh-CN" dirty="0" smtClean="0"/>
              <a:t>A</a:t>
            </a:r>
            <a:r>
              <a:rPr lang="zh-CN" altLang="en-US" dirty="0" smtClean="0"/>
              <a:t>：比赛已经开始，你已经结束报名并生成了第一局配对，准备打印的时候，一位牌手急匆匆赶来，用渴望的眼神看着店老板。店老板不忍看到牌手受到冷落，询问你能否将他加入比赛。</a:t>
            </a:r>
            <a:endParaRPr lang="en-US" altLang="zh-CN" dirty="0" smtClean="0"/>
          </a:p>
          <a:p>
            <a:r>
              <a:rPr lang="zh-CN" altLang="en-US" dirty="0" smtClean="0"/>
              <a:t>情景</a:t>
            </a:r>
            <a:r>
              <a:rPr lang="en-US" altLang="zh-CN" dirty="0" smtClean="0"/>
              <a:t>B</a:t>
            </a:r>
            <a:r>
              <a:rPr lang="zh-CN" altLang="en-US" dirty="0" smtClean="0"/>
              <a:t>：一局战毕，你手忙脚乱地输入完所有桌次的比赛成绩之后，生成并张贴了第二局的配对。这时候有一位牌手来到你跟前：“裁判，成绩是不是输错了？我上局赢了，但分数没变。”</a:t>
            </a:r>
            <a:endParaRPr lang="en-US" altLang="zh-CN" dirty="0" smtClean="0"/>
          </a:p>
          <a:p>
            <a:r>
              <a:rPr lang="zh-CN" altLang="en-US" dirty="0" smtClean="0"/>
              <a:t>情景</a:t>
            </a:r>
            <a:r>
              <a:rPr lang="en-US" altLang="zh-CN" dirty="0" smtClean="0"/>
              <a:t>C</a:t>
            </a:r>
            <a:r>
              <a:rPr lang="zh-CN" altLang="en-US" dirty="0" smtClean="0"/>
              <a:t>：比赛已战至末局，天色渐暗，已经有落败的牌手选择退赛，好去填饱辘辘饥肠。你输入完上一局的成绩，贴出下一局的配对之后，有一位牌手找到你：“裁判，我没在配对上找到自己的名字啊？”</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22</a:t>
            </a:fld>
            <a:endParaRPr lang="zh-CN" altLang="en-US"/>
          </a:p>
        </p:txBody>
      </p:sp>
    </p:spTree>
    <p:extLst>
      <p:ext uri="{BB962C8B-B14F-4D97-AF65-F5344CB8AC3E}">
        <p14:creationId xmlns:p14="http://schemas.microsoft.com/office/powerpoint/2010/main" val="400109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情景</a:t>
            </a:r>
            <a:r>
              <a:rPr lang="en-US" altLang="zh-CN" dirty="0" smtClean="0"/>
              <a:t>A</a:t>
            </a:r>
            <a:r>
              <a:rPr lang="zh-CN" altLang="en-US" dirty="0" smtClean="0"/>
              <a:t>：比赛已经开始，你已经结束报名并生成了第一局配对，准备打印的时候，一位牌手急匆匆赶来，用渴望的眼神看着店老板。店老板不忍看到牌手受到冷落，询问你能否将他加入比赛。</a:t>
            </a:r>
            <a:endParaRPr lang="en-US" altLang="zh-CN" dirty="0" smtClean="0"/>
          </a:p>
          <a:p>
            <a:r>
              <a:rPr lang="zh-CN" altLang="en-US" dirty="0" smtClean="0"/>
              <a:t>情景</a:t>
            </a:r>
            <a:r>
              <a:rPr lang="en-US" altLang="zh-CN" dirty="0" smtClean="0"/>
              <a:t>B</a:t>
            </a:r>
            <a:r>
              <a:rPr lang="zh-CN" altLang="en-US" dirty="0" smtClean="0"/>
              <a:t>：一局战毕，你手忙脚乱地输入完所有桌次的比赛成绩之后，生成并张贴了第二局的配对。这时候有一位牌手来到你跟前：“裁判，成绩是不是输错了？我上局赢了，但分数没变。”</a:t>
            </a:r>
            <a:endParaRPr lang="en-US" altLang="zh-CN" dirty="0" smtClean="0"/>
          </a:p>
          <a:p>
            <a:r>
              <a:rPr lang="zh-CN" altLang="en-US" dirty="0" smtClean="0"/>
              <a:t>情景</a:t>
            </a:r>
            <a:r>
              <a:rPr lang="en-US" altLang="zh-CN" dirty="0" smtClean="0"/>
              <a:t>C</a:t>
            </a:r>
            <a:r>
              <a:rPr lang="zh-CN" altLang="en-US" dirty="0" smtClean="0"/>
              <a:t>：比赛已战至末局，天色渐暗，已经有落败的牌手选择退赛，好去填饱辘辘饥肠。你输入完上一局的成绩，贴出下一局的配对之后，有一位牌手找到你：“裁判，我没在配对上找到自己的名字啊？”</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23</a:t>
            </a:fld>
            <a:endParaRPr lang="zh-CN" altLang="en-US"/>
          </a:p>
        </p:txBody>
      </p:sp>
    </p:spTree>
    <p:extLst>
      <p:ext uri="{BB962C8B-B14F-4D97-AF65-F5344CB8AC3E}">
        <p14:creationId xmlns:p14="http://schemas.microsoft.com/office/powerpoint/2010/main" val="263411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情景</a:t>
            </a:r>
            <a:r>
              <a:rPr lang="en-US" altLang="zh-CN" dirty="0" smtClean="0"/>
              <a:t>A</a:t>
            </a:r>
            <a:r>
              <a:rPr lang="zh-CN" altLang="en-US" dirty="0" smtClean="0"/>
              <a:t>：比赛已经开始，你已经结束报名并生成了第一局配对，准备打印的时候，一位牌手急匆匆赶来，用渴望的眼神看着店老板。店老板不忍看到牌手受到冷落，询问你能否将他加入比赛。</a:t>
            </a:r>
            <a:endParaRPr lang="en-US" altLang="zh-CN" dirty="0" smtClean="0"/>
          </a:p>
          <a:p>
            <a:r>
              <a:rPr lang="zh-CN" altLang="en-US" dirty="0" smtClean="0"/>
              <a:t>情景</a:t>
            </a:r>
            <a:r>
              <a:rPr lang="en-US" altLang="zh-CN" dirty="0" smtClean="0"/>
              <a:t>B</a:t>
            </a:r>
            <a:r>
              <a:rPr lang="zh-CN" altLang="en-US" dirty="0" smtClean="0"/>
              <a:t>：一局战毕，你手忙脚乱地输入完所有桌次的比赛成绩之后，生成并张贴了第二局的配对。这时候有一位牌手来到你跟前：“裁判，成绩是不是输错了？我上局赢了，但分数没变。”</a:t>
            </a:r>
            <a:endParaRPr lang="en-US" altLang="zh-CN" dirty="0" smtClean="0"/>
          </a:p>
          <a:p>
            <a:r>
              <a:rPr lang="zh-CN" altLang="en-US" dirty="0" smtClean="0"/>
              <a:t>情景</a:t>
            </a:r>
            <a:r>
              <a:rPr lang="en-US" altLang="zh-CN" dirty="0" smtClean="0"/>
              <a:t>C</a:t>
            </a:r>
            <a:r>
              <a:rPr lang="zh-CN" altLang="en-US" dirty="0" smtClean="0"/>
              <a:t>：比赛已战至末局，天色渐暗，已经有落败的牌手选择退赛，好去填饱辘辘饥肠。你输入完上一局的成绩，贴出下一局的配对之后，有一位牌手找到你：“裁判，我没在配对上找到自己的名字啊？”</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24</a:t>
            </a:fld>
            <a:endParaRPr lang="zh-CN" altLang="en-US"/>
          </a:p>
        </p:txBody>
      </p:sp>
    </p:spTree>
    <p:extLst>
      <p:ext uri="{BB962C8B-B14F-4D97-AF65-F5344CB8AC3E}">
        <p14:creationId xmlns:p14="http://schemas.microsoft.com/office/powerpoint/2010/main" val="76105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28</a:t>
            </a:fld>
            <a:endParaRPr lang="zh-CN" altLang="en-US"/>
          </a:p>
        </p:txBody>
      </p:sp>
    </p:spTree>
    <p:extLst>
      <p:ext uri="{BB962C8B-B14F-4D97-AF65-F5344CB8AC3E}">
        <p14:creationId xmlns:p14="http://schemas.microsoft.com/office/powerpoint/2010/main" val="182485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30</a:t>
            </a:fld>
            <a:endParaRPr lang="zh-CN" altLang="en-US"/>
          </a:p>
        </p:txBody>
      </p:sp>
    </p:spTree>
    <p:extLst>
      <p:ext uri="{BB962C8B-B14F-4D97-AF65-F5344CB8AC3E}">
        <p14:creationId xmlns:p14="http://schemas.microsoft.com/office/powerpoint/2010/main" val="205728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lvl="1"/>
            <a:r>
              <a:rPr lang="zh-CN" altLang="zh-CN" dirty="0" smtClean="0"/>
              <a:t>记分员须确保在比赛整个过程当中生成的对局配对和其他比赛记录文档都正确无误。记分员的责任包括：</a:t>
            </a:r>
          </a:p>
          <a:p>
            <a:pPr lvl="2"/>
            <a:r>
              <a:rPr lang="zh-CN" altLang="zh-CN" dirty="0" smtClean="0"/>
              <a:t>为每局对局生成正确的对局配对并准确地输入该局对局的比赛结果。</a:t>
            </a:r>
          </a:p>
          <a:p>
            <a:pPr lvl="2"/>
            <a:r>
              <a:rPr lang="zh-CN" altLang="zh-CN" dirty="0" smtClean="0"/>
              <a:t>在与主审协商后，解决所出现的一切记分问题。</a:t>
            </a:r>
          </a:p>
          <a:p>
            <a:pPr lvl="2"/>
            <a:r>
              <a:rPr lang="zh-CN" altLang="zh-CN" dirty="0" smtClean="0"/>
              <a:t>确保在将要上报给DCI的比赛报告中包含有所有的必要信息。</a:t>
            </a:r>
          </a:p>
          <a:p>
            <a:pPr lvl="1"/>
            <a:r>
              <a:rPr lang="zh-CN" altLang="zh-CN" dirty="0" smtClean="0"/>
              <a:t>主审在确定如何对记分错误进行修正方面拥有最终决定权。</a:t>
            </a:r>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3</a:t>
            </a:fld>
            <a:endParaRPr lang="zh-CN" altLang="en-US"/>
          </a:p>
        </p:txBody>
      </p:sp>
    </p:spTree>
    <p:extLst>
      <p:ext uri="{BB962C8B-B14F-4D97-AF65-F5344CB8AC3E}">
        <p14:creationId xmlns:p14="http://schemas.microsoft.com/office/powerpoint/2010/main" val="120140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赛前</a:t>
            </a:r>
            <a:endParaRPr lang="en-US" altLang="zh-CN" dirty="0" smtClean="0"/>
          </a:p>
          <a:p>
            <a:pPr lvl="1"/>
            <a:r>
              <a:rPr lang="zh-CN" altLang="en-US" dirty="0" smtClean="0"/>
              <a:t>与店家协商预报名时牌手需提交的信息，确定预报名方式</a:t>
            </a:r>
            <a:endParaRPr lang="en-US" altLang="zh-CN" dirty="0" smtClean="0"/>
          </a:p>
          <a:p>
            <a:pPr lvl="1"/>
            <a:r>
              <a:rPr lang="zh-CN" altLang="en-US" dirty="0" smtClean="0"/>
              <a:t>录入预报名信息</a:t>
            </a:r>
            <a:endParaRPr lang="en-US" altLang="zh-CN" dirty="0" smtClean="0"/>
          </a:p>
          <a:p>
            <a:pPr lvl="1"/>
            <a:r>
              <a:rPr lang="zh-CN" altLang="en-US" dirty="0" smtClean="0"/>
              <a:t>录入现场报名信息</a:t>
            </a:r>
            <a:endParaRPr lang="en-US" altLang="zh-CN" dirty="0" smtClean="0"/>
          </a:p>
          <a:p>
            <a:pPr lvl="1"/>
            <a:r>
              <a:rPr lang="zh-CN" altLang="en-US" dirty="0" smtClean="0"/>
              <a:t>确认报名信息无误</a:t>
            </a:r>
            <a:endParaRPr lang="en-US" altLang="zh-CN" dirty="0" smtClean="0"/>
          </a:p>
          <a:p>
            <a:r>
              <a:rPr lang="zh-CN" altLang="en-US" dirty="0" smtClean="0"/>
              <a:t>赛中</a:t>
            </a:r>
            <a:endParaRPr lang="en-US" altLang="zh-CN" dirty="0" smtClean="0"/>
          </a:p>
          <a:p>
            <a:pPr lvl="1"/>
            <a:r>
              <a:rPr lang="zh-CN" altLang="en-US" dirty="0" smtClean="0"/>
              <a:t>打印比赛过程中需要的纸质材料（必要时与主审协商）</a:t>
            </a:r>
            <a:endParaRPr lang="en-US" altLang="zh-CN" dirty="0" smtClean="0"/>
          </a:p>
          <a:p>
            <a:pPr lvl="1"/>
            <a:r>
              <a:rPr lang="zh-CN" altLang="en-US" dirty="0" smtClean="0"/>
              <a:t>生成配对，录入比赛成绩</a:t>
            </a:r>
            <a:endParaRPr lang="en-US" altLang="zh-CN" dirty="0" smtClean="0"/>
          </a:p>
          <a:p>
            <a:pPr lvl="1"/>
            <a:r>
              <a:rPr lang="zh-CN" altLang="en-US" dirty="0" smtClean="0"/>
              <a:t>录入判罚</a:t>
            </a:r>
            <a:endParaRPr lang="en-US" altLang="zh-CN" dirty="0" smtClean="0"/>
          </a:p>
          <a:p>
            <a:r>
              <a:rPr lang="zh-CN" altLang="en-US" dirty="0" smtClean="0"/>
              <a:t>赛后</a:t>
            </a:r>
            <a:endParaRPr lang="en-US" altLang="zh-CN" dirty="0" smtClean="0"/>
          </a:p>
          <a:p>
            <a:pPr lvl="1"/>
            <a:r>
              <a:rPr lang="zh-CN" altLang="en-US" dirty="0" smtClean="0"/>
              <a:t>确认比赛信息无误（成绩正确、需要主审的比赛已正确录入主审和裁判）后回报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5</a:t>
            </a:fld>
            <a:endParaRPr lang="zh-CN" altLang="en-US"/>
          </a:p>
        </p:txBody>
      </p:sp>
    </p:spTree>
    <p:extLst>
      <p:ext uri="{BB962C8B-B14F-4D97-AF65-F5344CB8AC3E}">
        <p14:creationId xmlns:p14="http://schemas.microsoft.com/office/powerpoint/2010/main" val="379708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赛前</a:t>
            </a:r>
            <a:endParaRPr lang="en-US" altLang="zh-CN" dirty="0" smtClean="0"/>
          </a:p>
          <a:p>
            <a:pPr lvl="1"/>
            <a:r>
              <a:rPr lang="zh-CN" altLang="en-US" dirty="0" smtClean="0"/>
              <a:t>与店家协商预报名时牌手需提交的信息，确定预报名方式</a:t>
            </a:r>
            <a:endParaRPr lang="en-US" altLang="zh-CN" dirty="0" smtClean="0"/>
          </a:p>
          <a:p>
            <a:pPr lvl="1"/>
            <a:r>
              <a:rPr lang="zh-CN" altLang="en-US" dirty="0" smtClean="0"/>
              <a:t>录入预报名信息</a:t>
            </a:r>
            <a:endParaRPr lang="en-US" altLang="zh-CN" dirty="0" smtClean="0"/>
          </a:p>
          <a:p>
            <a:pPr lvl="1"/>
            <a:r>
              <a:rPr lang="zh-CN" altLang="en-US" dirty="0" smtClean="0"/>
              <a:t>录入现场报名信息</a:t>
            </a:r>
            <a:endParaRPr lang="en-US" altLang="zh-CN" dirty="0" smtClean="0"/>
          </a:p>
          <a:p>
            <a:pPr lvl="1"/>
            <a:r>
              <a:rPr lang="zh-CN" altLang="en-US" dirty="0" smtClean="0"/>
              <a:t>确认报名信息无误</a:t>
            </a:r>
            <a:endParaRPr lang="en-US" altLang="zh-CN" dirty="0" smtClean="0"/>
          </a:p>
          <a:p>
            <a:r>
              <a:rPr lang="zh-CN" altLang="en-US" dirty="0" smtClean="0"/>
              <a:t>赛中</a:t>
            </a:r>
            <a:endParaRPr lang="en-US" altLang="zh-CN" dirty="0" smtClean="0"/>
          </a:p>
          <a:p>
            <a:pPr lvl="1"/>
            <a:r>
              <a:rPr lang="zh-CN" altLang="en-US" dirty="0" smtClean="0"/>
              <a:t>打印比赛过程中需要的纸质材料（必要时与主审协商）</a:t>
            </a:r>
            <a:endParaRPr lang="en-US" altLang="zh-CN" dirty="0" smtClean="0"/>
          </a:p>
          <a:p>
            <a:pPr lvl="1"/>
            <a:r>
              <a:rPr lang="zh-CN" altLang="en-US" dirty="0" smtClean="0"/>
              <a:t>生成配对，录入比赛成绩</a:t>
            </a:r>
            <a:endParaRPr lang="en-US" altLang="zh-CN" dirty="0" smtClean="0"/>
          </a:p>
          <a:p>
            <a:pPr lvl="1"/>
            <a:r>
              <a:rPr lang="zh-CN" altLang="en-US" dirty="0" smtClean="0"/>
              <a:t>录入判罚</a:t>
            </a:r>
            <a:endParaRPr lang="en-US" altLang="zh-CN" dirty="0" smtClean="0"/>
          </a:p>
          <a:p>
            <a:r>
              <a:rPr lang="zh-CN" altLang="en-US" dirty="0" smtClean="0"/>
              <a:t>赛后</a:t>
            </a:r>
            <a:endParaRPr lang="en-US" altLang="zh-CN" dirty="0" smtClean="0"/>
          </a:p>
          <a:p>
            <a:pPr lvl="1"/>
            <a:r>
              <a:rPr lang="zh-CN" altLang="en-US" dirty="0" smtClean="0"/>
              <a:t>确认比赛信息无误（成绩正确、需要主审的比赛已正确录入主审和裁判）后回报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7</a:t>
            </a:fld>
            <a:endParaRPr lang="zh-CN" altLang="en-US"/>
          </a:p>
        </p:txBody>
      </p:sp>
    </p:spTree>
    <p:extLst>
      <p:ext uri="{BB962C8B-B14F-4D97-AF65-F5344CB8AC3E}">
        <p14:creationId xmlns:p14="http://schemas.microsoft.com/office/powerpoint/2010/main" val="330111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赛前</a:t>
            </a:r>
            <a:endParaRPr lang="en-US" altLang="zh-CN" dirty="0" smtClean="0"/>
          </a:p>
          <a:p>
            <a:pPr lvl="1"/>
            <a:r>
              <a:rPr lang="zh-CN" altLang="en-US" dirty="0" smtClean="0"/>
              <a:t>与店家协商预报名时牌手需提交的信息，确定预报名方式</a:t>
            </a:r>
            <a:endParaRPr lang="en-US" altLang="zh-CN" dirty="0" smtClean="0"/>
          </a:p>
          <a:p>
            <a:pPr lvl="1"/>
            <a:r>
              <a:rPr lang="zh-CN" altLang="en-US" dirty="0" smtClean="0"/>
              <a:t>录入预报名信息</a:t>
            </a:r>
            <a:endParaRPr lang="en-US" altLang="zh-CN" dirty="0" smtClean="0"/>
          </a:p>
          <a:p>
            <a:pPr lvl="1"/>
            <a:r>
              <a:rPr lang="zh-CN" altLang="en-US" dirty="0" smtClean="0"/>
              <a:t>录入现场报名信息</a:t>
            </a:r>
            <a:endParaRPr lang="en-US" altLang="zh-CN" dirty="0" smtClean="0"/>
          </a:p>
          <a:p>
            <a:pPr lvl="1"/>
            <a:r>
              <a:rPr lang="zh-CN" altLang="en-US" dirty="0" smtClean="0"/>
              <a:t>确认报名信息无误</a:t>
            </a:r>
            <a:endParaRPr lang="en-US" altLang="zh-CN" dirty="0" smtClean="0"/>
          </a:p>
          <a:p>
            <a:r>
              <a:rPr lang="zh-CN" altLang="en-US" dirty="0" smtClean="0"/>
              <a:t>赛中</a:t>
            </a:r>
            <a:endParaRPr lang="en-US" altLang="zh-CN" dirty="0" smtClean="0"/>
          </a:p>
          <a:p>
            <a:pPr lvl="1"/>
            <a:r>
              <a:rPr lang="zh-CN" altLang="en-US" dirty="0" smtClean="0"/>
              <a:t>打印比赛过程中需要的纸质材料（必要时与主审协商）</a:t>
            </a:r>
            <a:endParaRPr lang="en-US" altLang="zh-CN" dirty="0" smtClean="0"/>
          </a:p>
          <a:p>
            <a:pPr lvl="1"/>
            <a:r>
              <a:rPr lang="zh-CN" altLang="en-US" dirty="0" smtClean="0"/>
              <a:t>生成配对，录入比赛成绩</a:t>
            </a:r>
            <a:endParaRPr lang="en-US" altLang="zh-CN" dirty="0" smtClean="0"/>
          </a:p>
          <a:p>
            <a:pPr lvl="1"/>
            <a:r>
              <a:rPr lang="zh-CN" altLang="en-US" dirty="0" smtClean="0"/>
              <a:t>录入判罚</a:t>
            </a:r>
            <a:endParaRPr lang="en-US" altLang="zh-CN" dirty="0" smtClean="0"/>
          </a:p>
          <a:p>
            <a:r>
              <a:rPr lang="zh-CN" altLang="en-US" dirty="0" smtClean="0"/>
              <a:t>赛后</a:t>
            </a:r>
            <a:endParaRPr lang="en-US" altLang="zh-CN" dirty="0" smtClean="0"/>
          </a:p>
          <a:p>
            <a:pPr lvl="1"/>
            <a:r>
              <a:rPr lang="zh-CN" altLang="en-US" dirty="0" smtClean="0"/>
              <a:t>确认比赛信息无误（成绩正确、需要主审的比赛已正确录入主审和裁判）后回报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9</a:t>
            </a:fld>
            <a:endParaRPr lang="zh-CN" altLang="en-US"/>
          </a:p>
        </p:txBody>
      </p:sp>
    </p:spTree>
    <p:extLst>
      <p:ext uri="{BB962C8B-B14F-4D97-AF65-F5344CB8AC3E}">
        <p14:creationId xmlns:p14="http://schemas.microsoft.com/office/powerpoint/2010/main" val="295287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录入预报名名单</a:t>
            </a:r>
            <a:endParaRPr lang="en-US" altLang="zh-CN" dirty="0" smtClean="0"/>
          </a:p>
          <a:p>
            <a:r>
              <a:rPr lang="zh-CN" altLang="en-US" dirty="0" smtClean="0"/>
              <a:t>（确认预报名是否成功？）</a:t>
            </a:r>
            <a:endParaRPr lang="en-US" altLang="zh-CN" dirty="0" smtClean="0"/>
          </a:p>
          <a:p>
            <a:r>
              <a:rPr lang="zh-CN" altLang="en-US" dirty="0" smtClean="0"/>
              <a:t>（确认禁赛人员？）</a:t>
            </a:r>
            <a:endParaRPr lang="en-US" altLang="zh-CN" dirty="0" smtClean="0"/>
          </a:p>
          <a:p>
            <a:r>
              <a:rPr lang="zh-CN" altLang="en-US" dirty="0" smtClean="0"/>
              <a:t>现场报名（收钱？）</a:t>
            </a:r>
            <a:endParaRPr lang="en-US" altLang="zh-CN" dirty="0" smtClean="0"/>
          </a:p>
          <a:p>
            <a:pPr marL="0" indent="0">
              <a:buNone/>
            </a:pPr>
            <a:endParaRPr lang="en-US" altLang="zh-CN" dirty="0" smtClean="0"/>
          </a:p>
          <a:p>
            <a:r>
              <a:rPr lang="zh-CN" altLang="en-US" dirty="0" smtClean="0"/>
              <a:t>如何提高效率？</a:t>
            </a:r>
            <a:endParaRPr lang="en-US" altLang="zh-CN" dirty="0" smtClean="0"/>
          </a:p>
          <a:p>
            <a:r>
              <a:rPr lang="zh-CN" altLang="en-US" dirty="0" smtClean="0"/>
              <a:t>预报名：</a:t>
            </a:r>
            <a:endParaRPr lang="en-US" altLang="zh-CN" dirty="0" smtClean="0"/>
          </a:p>
          <a:p>
            <a:pPr lvl="1"/>
            <a:r>
              <a:rPr lang="zh-CN" altLang="en-US" dirty="0" smtClean="0"/>
              <a:t>跟比赛主办人确认预报名时需提交的信息（</a:t>
            </a:r>
            <a:r>
              <a:rPr lang="en-US" altLang="zh-CN" dirty="0" smtClean="0"/>
              <a:t>DCI</a:t>
            </a:r>
            <a:r>
              <a:rPr lang="zh-CN" altLang="en-US" dirty="0" smtClean="0"/>
              <a:t>号可自动查找信息，强烈推荐依照</a:t>
            </a:r>
            <a:r>
              <a:rPr lang="en-US" altLang="zh-CN" dirty="0" smtClean="0"/>
              <a:t>DCI</a:t>
            </a:r>
            <a:r>
              <a:rPr lang="zh-CN" altLang="en-US" dirty="0" smtClean="0"/>
              <a:t>录入预报名）</a:t>
            </a:r>
            <a:endParaRPr lang="en-US" altLang="zh-CN" dirty="0" smtClean="0"/>
          </a:p>
          <a:p>
            <a:pPr lvl="1"/>
            <a:r>
              <a:rPr lang="zh-CN" altLang="en-US" dirty="0" smtClean="0"/>
              <a:t>在其他电脑上录入牌手名单，通过</a:t>
            </a:r>
            <a:r>
              <a:rPr lang="en-US" altLang="zh-CN" dirty="0" smtClean="0"/>
              <a:t>WER</a:t>
            </a:r>
            <a:r>
              <a:rPr lang="zh-CN" altLang="en-US" dirty="0" smtClean="0"/>
              <a:t>导出功能转移（有可能转移不成功）</a:t>
            </a:r>
            <a:endParaRPr lang="en-US" altLang="zh-CN" dirty="0" smtClean="0"/>
          </a:p>
          <a:p>
            <a:pPr lvl="1"/>
            <a:r>
              <a:rPr lang="zh-CN" altLang="en-US" dirty="0" smtClean="0"/>
              <a:t>导出文件实际上是</a:t>
            </a:r>
            <a:r>
              <a:rPr lang="en-US" altLang="zh-CN" dirty="0" smtClean="0"/>
              <a:t>XML</a:t>
            </a:r>
            <a:r>
              <a:rPr lang="zh-CN" altLang="en-US" dirty="0" smtClean="0"/>
              <a:t>。</a:t>
            </a:r>
            <a:endParaRPr lang="en-US" altLang="zh-CN" dirty="0" smtClean="0"/>
          </a:p>
          <a:p>
            <a:r>
              <a:rPr lang="zh-CN" altLang="en-US" dirty="0" smtClean="0"/>
              <a:t>现场报名</a:t>
            </a:r>
            <a:endParaRPr lang="en-US" altLang="zh-CN" dirty="0" smtClean="0"/>
          </a:p>
          <a:p>
            <a:pPr lvl="1"/>
            <a:r>
              <a:rPr lang="zh-CN" altLang="en-US" dirty="0" smtClean="0"/>
              <a:t>准备小键盘让牌手自己输入</a:t>
            </a:r>
            <a:r>
              <a:rPr lang="en-US" altLang="zh-CN" dirty="0" smtClean="0"/>
              <a:t>DCI</a:t>
            </a:r>
            <a:r>
              <a:rPr lang="zh-CN" altLang="en-US" dirty="0" smtClean="0"/>
              <a:t>号码，一手打字一手交钱</a:t>
            </a:r>
            <a:endParaRPr lang="en-US" altLang="zh-CN" dirty="0" smtClean="0"/>
          </a:p>
          <a:p>
            <a:pPr lvl="1"/>
            <a:r>
              <a:rPr lang="zh-CN" altLang="en-US" dirty="0" smtClean="0"/>
              <a:t>传统方式（不推荐）：准备报名表，安排专人收钱，按照报名表上录入</a:t>
            </a:r>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13</a:t>
            </a:fld>
            <a:endParaRPr lang="zh-CN" altLang="en-US"/>
          </a:p>
        </p:txBody>
      </p:sp>
    </p:spTree>
    <p:extLst>
      <p:ext uri="{BB962C8B-B14F-4D97-AF65-F5344CB8AC3E}">
        <p14:creationId xmlns:p14="http://schemas.microsoft.com/office/powerpoint/2010/main" val="303322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录入预报名名单</a:t>
            </a:r>
            <a:endParaRPr lang="en-US" altLang="zh-CN" dirty="0" smtClean="0"/>
          </a:p>
          <a:p>
            <a:r>
              <a:rPr lang="zh-CN" altLang="en-US" dirty="0" smtClean="0"/>
              <a:t>（确认预报名是否成功？）</a:t>
            </a:r>
            <a:endParaRPr lang="en-US" altLang="zh-CN" dirty="0" smtClean="0"/>
          </a:p>
          <a:p>
            <a:r>
              <a:rPr lang="zh-CN" altLang="en-US" dirty="0" smtClean="0"/>
              <a:t>（确认禁赛人员？）</a:t>
            </a:r>
            <a:endParaRPr lang="en-US" altLang="zh-CN" dirty="0" smtClean="0"/>
          </a:p>
          <a:p>
            <a:r>
              <a:rPr lang="zh-CN" altLang="en-US" dirty="0" smtClean="0"/>
              <a:t>现场报名（收钱？）</a:t>
            </a:r>
            <a:endParaRPr lang="en-US" altLang="zh-CN" dirty="0" smtClean="0"/>
          </a:p>
          <a:p>
            <a:pPr marL="0" indent="0">
              <a:buNone/>
            </a:pPr>
            <a:endParaRPr lang="en-US" altLang="zh-CN" dirty="0" smtClean="0"/>
          </a:p>
          <a:p>
            <a:r>
              <a:rPr lang="zh-CN" altLang="en-US" dirty="0" smtClean="0"/>
              <a:t>如何提高效率？</a:t>
            </a:r>
            <a:endParaRPr lang="en-US" altLang="zh-CN" dirty="0" smtClean="0"/>
          </a:p>
          <a:p>
            <a:r>
              <a:rPr lang="zh-CN" altLang="en-US" dirty="0" smtClean="0"/>
              <a:t>预报名：</a:t>
            </a:r>
            <a:endParaRPr lang="en-US" altLang="zh-CN" dirty="0" smtClean="0"/>
          </a:p>
          <a:p>
            <a:pPr lvl="1"/>
            <a:r>
              <a:rPr lang="zh-CN" altLang="en-US" dirty="0" smtClean="0"/>
              <a:t>跟比赛主办人确认预报名时需提交的信息（</a:t>
            </a:r>
            <a:r>
              <a:rPr lang="en-US" altLang="zh-CN" dirty="0" smtClean="0"/>
              <a:t>DCI</a:t>
            </a:r>
            <a:r>
              <a:rPr lang="zh-CN" altLang="en-US" dirty="0" smtClean="0"/>
              <a:t>号可自动查找信息，强烈推荐依照</a:t>
            </a:r>
            <a:r>
              <a:rPr lang="en-US" altLang="zh-CN" dirty="0" smtClean="0"/>
              <a:t>DCI</a:t>
            </a:r>
            <a:r>
              <a:rPr lang="zh-CN" altLang="en-US" dirty="0" smtClean="0"/>
              <a:t>录入预报名）</a:t>
            </a:r>
            <a:endParaRPr lang="en-US" altLang="zh-CN" dirty="0" smtClean="0"/>
          </a:p>
          <a:p>
            <a:pPr lvl="1"/>
            <a:r>
              <a:rPr lang="zh-CN" altLang="en-US" dirty="0" smtClean="0"/>
              <a:t>在其他电脑上录入牌手名单，通过</a:t>
            </a:r>
            <a:r>
              <a:rPr lang="en-US" altLang="zh-CN" dirty="0" smtClean="0"/>
              <a:t>WER</a:t>
            </a:r>
            <a:r>
              <a:rPr lang="zh-CN" altLang="en-US" dirty="0" smtClean="0"/>
              <a:t>导出功能转移（有可能转移不成功）</a:t>
            </a:r>
            <a:endParaRPr lang="en-US" altLang="zh-CN" dirty="0" smtClean="0"/>
          </a:p>
          <a:p>
            <a:pPr lvl="1"/>
            <a:r>
              <a:rPr lang="zh-CN" altLang="en-US" dirty="0" smtClean="0"/>
              <a:t>导出文件实际上是</a:t>
            </a:r>
            <a:r>
              <a:rPr lang="en-US" altLang="zh-CN" dirty="0" smtClean="0"/>
              <a:t>XML</a:t>
            </a:r>
            <a:r>
              <a:rPr lang="zh-CN" altLang="en-US" dirty="0" smtClean="0"/>
              <a:t>。</a:t>
            </a:r>
            <a:endParaRPr lang="en-US" altLang="zh-CN" dirty="0" smtClean="0"/>
          </a:p>
          <a:p>
            <a:r>
              <a:rPr lang="zh-CN" altLang="en-US" dirty="0" smtClean="0"/>
              <a:t>现场报名</a:t>
            </a:r>
            <a:endParaRPr lang="en-US" altLang="zh-CN" dirty="0" smtClean="0"/>
          </a:p>
          <a:p>
            <a:pPr lvl="1"/>
            <a:r>
              <a:rPr lang="zh-CN" altLang="en-US" dirty="0" smtClean="0"/>
              <a:t>准备小键盘让牌手自己输入</a:t>
            </a:r>
            <a:r>
              <a:rPr lang="en-US" altLang="zh-CN" dirty="0" smtClean="0"/>
              <a:t>DCI</a:t>
            </a:r>
            <a:r>
              <a:rPr lang="zh-CN" altLang="en-US" dirty="0" smtClean="0"/>
              <a:t>号码，一手打字一手交钱</a:t>
            </a:r>
            <a:endParaRPr lang="en-US" altLang="zh-CN" dirty="0" smtClean="0"/>
          </a:p>
          <a:p>
            <a:pPr lvl="1"/>
            <a:r>
              <a:rPr lang="zh-CN" altLang="en-US" dirty="0" smtClean="0"/>
              <a:t>传统方式（不推荐）：准备报名表，安排专人收钱，按照报名表上录入</a:t>
            </a:r>
          </a:p>
          <a:p>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15</a:t>
            </a:fld>
            <a:endParaRPr lang="zh-CN" altLang="en-US"/>
          </a:p>
        </p:txBody>
      </p:sp>
    </p:spTree>
    <p:extLst>
      <p:ext uri="{BB962C8B-B14F-4D97-AF65-F5344CB8AC3E}">
        <p14:creationId xmlns:p14="http://schemas.microsoft.com/office/powerpoint/2010/main" val="318836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第一局比赛开始之前</a:t>
            </a:r>
            <a:r>
              <a:rPr lang="en-US" altLang="zh-CN" dirty="0" smtClean="0"/>
              <a:t>…</a:t>
            </a:r>
          </a:p>
          <a:p>
            <a:pPr lvl="1"/>
            <a:r>
              <a:rPr lang="zh-CN" altLang="en-US" dirty="0" smtClean="0"/>
              <a:t>跟主审确认召集牌手会议的方式，确定是否打印座位表，如何打印</a:t>
            </a:r>
            <a:endParaRPr lang="en-US" altLang="zh-CN" dirty="0" smtClean="0"/>
          </a:p>
          <a:p>
            <a:pPr lvl="1"/>
            <a:r>
              <a:rPr lang="zh-CN" altLang="en-US" dirty="0" smtClean="0"/>
              <a:t>（可能需要跟套牌检查组沟通名单顺序，方便查找牌表）</a:t>
            </a:r>
            <a:endParaRPr lang="en-US" altLang="zh-CN" dirty="0" smtClean="0"/>
          </a:p>
          <a:p>
            <a:r>
              <a:rPr lang="zh-CN" altLang="en-US" dirty="0" smtClean="0"/>
              <a:t>每一局你都逃不掉</a:t>
            </a:r>
            <a:r>
              <a:rPr lang="en-US" altLang="zh-CN" dirty="0" smtClean="0"/>
              <a:t>…</a:t>
            </a:r>
          </a:p>
          <a:p>
            <a:pPr lvl="1"/>
            <a:r>
              <a:rPr lang="zh-CN" altLang="en-US" dirty="0" smtClean="0"/>
              <a:t>（打印排名？）</a:t>
            </a:r>
            <a:endParaRPr lang="en-US" altLang="zh-CN" dirty="0" smtClean="0"/>
          </a:p>
          <a:p>
            <a:pPr lvl="1"/>
            <a:r>
              <a:rPr lang="zh-CN" altLang="en-US" dirty="0" smtClean="0"/>
              <a:t>生成配对</a:t>
            </a:r>
            <a:r>
              <a:rPr lang="en-US" altLang="zh-CN" dirty="0" smtClean="0"/>
              <a:t>——</a:t>
            </a:r>
            <a:r>
              <a:rPr lang="zh-CN" altLang="en-US" dirty="0" smtClean="0"/>
              <a:t>八强？</a:t>
            </a:r>
            <a:endParaRPr lang="en-US" altLang="zh-CN" dirty="0" smtClean="0"/>
          </a:p>
          <a:p>
            <a:pPr lvl="1"/>
            <a:r>
              <a:rPr lang="zh-CN" altLang="en-US" dirty="0" smtClean="0"/>
              <a:t>打印配对（若干份）</a:t>
            </a:r>
            <a:r>
              <a:rPr lang="en-US" altLang="zh-CN" dirty="0" smtClean="0"/>
              <a:t>——</a:t>
            </a:r>
            <a:r>
              <a:rPr lang="zh-CN" altLang="en-US" dirty="0" smtClean="0"/>
              <a:t>按桌号</a:t>
            </a:r>
            <a:r>
              <a:rPr lang="en-US" altLang="zh-CN" dirty="0" smtClean="0"/>
              <a:t>/</a:t>
            </a:r>
            <a:r>
              <a:rPr lang="zh-CN" altLang="en-US" dirty="0" smtClean="0"/>
              <a:t>按名字？</a:t>
            </a:r>
            <a:endParaRPr lang="en-US" altLang="zh-CN" dirty="0" smtClean="0"/>
          </a:p>
          <a:p>
            <a:pPr lvl="1"/>
            <a:r>
              <a:rPr lang="zh-CN" altLang="en-US" dirty="0" smtClean="0"/>
              <a:t>打印成绩条</a:t>
            </a:r>
            <a:endParaRPr lang="en-US" altLang="zh-CN" dirty="0" smtClean="0"/>
          </a:p>
          <a:p>
            <a:pPr lvl="1"/>
            <a:r>
              <a:rPr lang="zh-CN" altLang="en-US" dirty="0" smtClean="0"/>
              <a:t>输入成绩</a:t>
            </a:r>
            <a:endParaRPr lang="en-US" altLang="zh-CN" dirty="0" smtClean="0"/>
          </a:p>
          <a:p>
            <a:pPr lvl="1"/>
            <a:r>
              <a:rPr lang="zh-CN" altLang="en-US" dirty="0" smtClean="0"/>
              <a:t>其他打印需求</a:t>
            </a:r>
            <a:endParaRPr lang="en-US" altLang="zh-CN" dirty="0" smtClean="0"/>
          </a:p>
          <a:p>
            <a:pPr lvl="1"/>
            <a:r>
              <a:rPr lang="zh-CN" altLang="en-US" dirty="0" smtClean="0"/>
              <a:t>（判罚？）</a:t>
            </a:r>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17</a:t>
            </a:fld>
            <a:endParaRPr lang="zh-CN" altLang="en-US"/>
          </a:p>
        </p:txBody>
      </p:sp>
    </p:spTree>
    <p:extLst>
      <p:ext uri="{BB962C8B-B14F-4D97-AF65-F5344CB8AC3E}">
        <p14:creationId xmlns:p14="http://schemas.microsoft.com/office/powerpoint/2010/main" val="130491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第一局比赛开始之前</a:t>
            </a:r>
            <a:r>
              <a:rPr lang="en-US" altLang="zh-CN" dirty="0" smtClean="0"/>
              <a:t>…</a:t>
            </a:r>
          </a:p>
          <a:p>
            <a:pPr lvl="1"/>
            <a:r>
              <a:rPr lang="zh-CN" altLang="en-US" dirty="0" smtClean="0"/>
              <a:t>跟主审确认召集牌手会议的方式，确定是否打印座位表，如何打印</a:t>
            </a:r>
            <a:endParaRPr lang="en-US" altLang="zh-CN" dirty="0" smtClean="0"/>
          </a:p>
          <a:p>
            <a:pPr lvl="1"/>
            <a:r>
              <a:rPr lang="zh-CN" altLang="en-US" dirty="0" smtClean="0"/>
              <a:t>（可能需要跟套牌检查组沟通名单顺序，方便查找牌表）</a:t>
            </a:r>
            <a:endParaRPr lang="en-US" altLang="zh-CN" dirty="0" smtClean="0"/>
          </a:p>
          <a:p>
            <a:r>
              <a:rPr lang="zh-CN" altLang="en-US" dirty="0" smtClean="0"/>
              <a:t>每一局你都逃不掉</a:t>
            </a:r>
            <a:r>
              <a:rPr lang="en-US" altLang="zh-CN" dirty="0" smtClean="0"/>
              <a:t>…</a:t>
            </a:r>
          </a:p>
          <a:p>
            <a:pPr lvl="1"/>
            <a:r>
              <a:rPr lang="zh-CN" altLang="en-US" dirty="0" smtClean="0"/>
              <a:t>（打印排名？）</a:t>
            </a:r>
            <a:endParaRPr lang="en-US" altLang="zh-CN" dirty="0" smtClean="0"/>
          </a:p>
          <a:p>
            <a:pPr lvl="1"/>
            <a:r>
              <a:rPr lang="zh-CN" altLang="en-US" dirty="0" smtClean="0"/>
              <a:t>生成配对</a:t>
            </a:r>
            <a:r>
              <a:rPr lang="en-US" altLang="zh-CN" dirty="0" smtClean="0"/>
              <a:t>——</a:t>
            </a:r>
            <a:r>
              <a:rPr lang="zh-CN" altLang="en-US" dirty="0" smtClean="0"/>
              <a:t>八强？</a:t>
            </a:r>
            <a:endParaRPr lang="en-US" altLang="zh-CN" dirty="0" smtClean="0"/>
          </a:p>
          <a:p>
            <a:pPr lvl="1"/>
            <a:r>
              <a:rPr lang="zh-CN" altLang="en-US" dirty="0" smtClean="0"/>
              <a:t>打印配对（若干份）</a:t>
            </a:r>
            <a:r>
              <a:rPr lang="en-US" altLang="zh-CN" dirty="0" smtClean="0"/>
              <a:t>——</a:t>
            </a:r>
            <a:r>
              <a:rPr lang="zh-CN" altLang="en-US" dirty="0" smtClean="0"/>
              <a:t>按桌号</a:t>
            </a:r>
            <a:r>
              <a:rPr lang="en-US" altLang="zh-CN" dirty="0" smtClean="0"/>
              <a:t>/</a:t>
            </a:r>
            <a:r>
              <a:rPr lang="zh-CN" altLang="en-US" dirty="0" smtClean="0"/>
              <a:t>按名字？</a:t>
            </a:r>
            <a:endParaRPr lang="en-US" altLang="zh-CN" dirty="0" smtClean="0"/>
          </a:p>
          <a:p>
            <a:pPr lvl="1"/>
            <a:r>
              <a:rPr lang="zh-CN" altLang="en-US" dirty="0" smtClean="0"/>
              <a:t>打印成绩条</a:t>
            </a:r>
            <a:endParaRPr lang="en-US" altLang="zh-CN" dirty="0" smtClean="0"/>
          </a:p>
          <a:p>
            <a:pPr lvl="1"/>
            <a:r>
              <a:rPr lang="zh-CN" altLang="en-US" dirty="0" smtClean="0"/>
              <a:t>输入成绩</a:t>
            </a:r>
            <a:endParaRPr lang="en-US" altLang="zh-CN" dirty="0" smtClean="0"/>
          </a:p>
          <a:p>
            <a:pPr lvl="1"/>
            <a:r>
              <a:rPr lang="zh-CN" altLang="en-US" dirty="0" smtClean="0"/>
              <a:t>其他打印需求</a:t>
            </a:r>
            <a:endParaRPr lang="en-US" altLang="zh-CN" dirty="0" smtClean="0"/>
          </a:p>
          <a:p>
            <a:pPr lvl="1"/>
            <a:r>
              <a:rPr lang="zh-CN" altLang="en-US" dirty="0" smtClean="0"/>
              <a:t>（判罚？）</a:t>
            </a:r>
            <a:endParaRPr lang="zh-CN" altLang="en-US" dirty="0"/>
          </a:p>
        </p:txBody>
      </p:sp>
      <p:sp>
        <p:nvSpPr>
          <p:cNvPr id="4" name="灯片编号占位符 3"/>
          <p:cNvSpPr>
            <a:spLocks noGrp="1"/>
          </p:cNvSpPr>
          <p:nvPr>
            <p:ph type="sldNum" sz="quarter" idx="10"/>
          </p:nvPr>
        </p:nvSpPr>
        <p:spPr/>
        <p:txBody>
          <a:bodyPr/>
          <a:lstStyle/>
          <a:p>
            <a:fld id="{08373933-05A4-4D28-BD41-F45A695F6EA2}" type="slidenum">
              <a:rPr lang="zh-CN" altLang="en-US" smtClean="0"/>
              <a:t>19</a:t>
            </a:fld>
            <a:endParaRPr lang="zh-CN" altLang="en-US"/>
          </a:p>
        </p:txBody>
      </p:sp>
    </p:spTree>
    <p:extLst>
      <p:ext uri="{BB962C8B-B14F-4D97-AF65-F5344CB8AC3E}">
        <p14:creationId xmlns:p14="http://schemas.microsoft.com/office/powerpoint/2010/main" val="24021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86591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259985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309989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1742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421565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单击此处编辑母版文本样式</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单击此处编辑母版文本样式</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396089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103513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372188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226784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40933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57069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72825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840000" y="2505075"/>
            <a:ext cx="376891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单击此处编辑母版文本样式</a:t>
            </a:r>
          </a:p>
        </p:txBody>
      </p:sp>
      <p:sp>
        <p:nvSpPr>
          <p:cNvPr id="6" name="Content Placeholder 5"/>
          <p:cNvSpPr>
            <a:spLocks noGrp="1"/>
          </p:cNvSpPr>
          <p:nvPr>
            <p:ph sz="quarter" idx="4"/>
          </p:nvPr>
        </p:nvSpPr>
        <p:spPr>
          <a:xfrm>
            <a:off x="4739880" y="2505075"/>
            <a:ext cx="377666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253850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397490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41725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138502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8B7203B-0004-490E-9192-A498D7A6E763}" type="datetimeFigureOut">
              <a:rPr lang="zh-CN" altLang="en-US" smtClean="0"/>
              <a:t>2015/3/15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227802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8B7203B-0004-490E-9192-A498D7A6E763}" type="datetimeFigureOut">
              <a:rPr lang="zh-CN" altLang="en-US" smtClean="0"/>
              <a:t>2015/3/15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305A02-368E-4206-AE52-27F20398D57D}" type="slidenum">
              <a:rPr lang="zh-CN" altLang="en-US" smtClean="0"/>
              <a:t>‹#›</a:t>
            </a:fld>
            <a:endParaRPr lang="zh-CN" altLang="en-US"/>
          </a:p>
        </p:txBody>
      </p:sp>
    </p:spTree>
    <p:extLst>
      <p:ext uri="{BB962C8B-B14F-4D97-AF65-F5344CB8AC3E}">
        <p14:creationId xmlns:p14="http://schemas.microsoft.com/office/powerpoint/2010/main" val="51471319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tiebreaker.kraken.a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tiebreaker.kraken.at/c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dirty="0" smtClean="0">
                <a:latin typeface="思源黑体 CN Normal" panose="020B0400000000000000" pitchFamily="34" charset="-122"/>
                <a:ea typeface="思源黑体 CN Normal" panose="020B0400000000000000" pitchFamily="34" charset="-122"/>
              </a:rPr>
              <a:t>记分员与比赛</a:t>
            </a:r>
            <a:r>
              <a:rPr lang="en-US" altLang="zh-CN" dirty="0" smtClean="0">
                <a:latin typeface="思源黑体 CN Normal" panose="020B0400000000000000" pitchFamily="34" charset="-122"/>
                <a:ea typeface="思源黑体 CN Normal" panose="020B0400000000000000" pitchFamily="34" charset="-122"/>
              </a:rPr>
              <a:t/>
            </a:r>
            <a:br>
              <a:rPr lang="en-US" altLang="zh-CN" dirty="0" smtClean="0">
                <a:latin typeface="思源黑体 CN Normal" panose="020B0400000000000000" pitchFamily="34" charset="-122"/>
                <a:ea typeface="思源黑体 CN Normal" panose="020B0400000000000000" pitchFamily="34" charset="-122"/>
              </a:rPr>
            </a:br>
            <a:r>
              <a:rPr lang="zh-CN" altLang="en-US" dirty="0" smtClean="0">
                <a:latin typeface="思源黑体 CN Normal" panose="020B0400000000000000" pitchFamily="34" charset="-122"/>
                <a:ea typeface="思源黑体 CN Normal" panose="020B0400000000000000" pitchFamily="34" charset="-122"/>
              </a:rPr>
              <a:t>特殊情况下的特殊处理</a:t>
            </a:r>
            <a:endParaRPr lang="zh-CN" altLang="en-US" dirty="0">
              <a:latin typeface="思源黑体 CN Normal" panose="020B0400000000000000" pitchFamily="34" charset="-122"/>
              <a:ea typeface="思源黑体 CN Normal" panose="020B0400000000000000" pitchFamily="34" charset="-122"/>
            </a:endParaRPr>
          </a:p>
        </p:txBody>
      </p:sp>
      <p:sp>
        <p:nvSpPr>
          <p:cNvPr id="3" name="副标题 2"/>
          <p:cNvSpPr>
            <a:spLocks noGrp="1"/>
          </p:cNvSpPr>
          <p:nvPr>
            <p:ph type="subTitle" idx="1"/>
          </p:nvPr>
        </p:nvSpPr>
        <p:spPr/>
        <p:txBody>
          <a:bodyPr/>
          <a:lstStyle/>
          <a:p>
            <a:r>
              <a:rPr lang="zh-CN" altLang="en-US" dirty="0" smtClean="0"/>
              <a:t>许兆本、</a:t>
            </a:r>
            <a:r>
              <a:rPr lang="en-US" altLang="zh-CN" dirty="0" smtClean="0"/>
              <a:t>Edwin</a:t>
            </a:r>
            <a:endParaRPr lang="zh-CN" altLang="en-US" dirty="0"/>
          </a:p>
        </p:txBody>
      </p:sp>
    </p:spTree>
    <p:extLst>
      <p:ext uri="{BB962C8B-B14F-4D97-AF65-F5344CB8AC3E}">
        <p14:creationId xmlns:p14="http://schemas.microsoft.com/office/powerpoint/2010/main" val="264762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赛后</a:t>
            </a:r>
            <a:endParaRPr lang="zh-CN" altLang="en-US" dirty="0"/>
          </a:p>
        </p:txBody>
      </p:sp>
      <p:sp>
        <p:nvSpPr>
          <p:cNvPr id="3" name="内容占位符 2"/>
          <p:cNvSpPr>
            <a:spLocks noGrp="1"/>
          </p:cNvSpPr>
          <p:nvPr>
            <p:ph idx="1"/>
          </p:nvPr>
        </p:nvSpPr>
        <p:spPr/>
        <p:txBody>
          <a:bodyPr>
            <a:normAutofit/>
          </a:bodyPr>
          <a:lstStyle/>
          <a:p>
            <a:pPr marL="171450" lvl="1">
              <a:spcBef>
                <a:spcPts val="750"/>
              </a:spcBef>
            </a:pPr>
            <a:r>
              <a:rPr lang="zh-CN" altLang="en-US" sz="3200" dirty="0"/>
              <a:t>确认比赛信息无误（成绩正确、需要主审的比赛已正确录入主审和裁判）后</a:t>
            </a:r>
            <a:r>
              <a:rPr lang="zh-CN" altLang="en-US" sz="3200" dirty="0" smtClean="0"/>
              <a:t>回报</a:t>
            </a:r>
            <a:endParaRPr lang="en-US" altLang="zh-CN" sz="3200" dirty="0"/>
          </a:p>
        </p:txBody>
      </p:sp>
    </p:spTree>
    <p:extLst>
      <p:ext uri="{BB962C8B-B14F-4D97-AF65-F5344CB8AC3E}">
        <p14:creationId xmlns:p14="http://schemas.microsoft.com/office/powerpoint/2010/main" val="75853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记分工具</a:t>
            </a:r>
            <a:endParaRPr lang="zh-CN" altLang="en-US" dirty="0"/>
          </a:p>
        </p:txBody>
      </p:sp>
      <p:sp>
        <p:nvSpPr>
          <p:cNvPr id="5" name="内容占位符 4"/>
          <p:cNvSpPr>
            <a:spLocks noGrp="1"/>
          </p:cNvSpPr>
          <p:nvPr>
            <p:ph idx="1"/>
          </p:nvPr>
        </p:nvSpPr>
        <p:spPr/>
        <p:txBody>
          <a:bodyPr>
            <a:normAutofit/>
          </a:bodyPr>
          <a:lstStyle/>
          <a:p>
            <a:r>
              <a:rPr lang="en-US" altLang="zh-CN" sz="3600" dirty="0" smtClean="0"/>
              <a:t>Wizards Event Reporter </a:t>
            </a:r>
            <a:r>
              <a:rPr lang="zh-CN" altLang="en-US" sz="3600" dirty="0" smtClean="0"/>
              <a:t>威世智比赛回报程序（</a:t>
            </a:r>
            <a:r>
              <a:rPr lang="en-US" altLang="zh-CN" sz="3600" dirty="0" smtClean="0"/>
              <a:t>WER</a:t>
            </a:r>
            <a:r>
              <a:rPr lang="zh-CN" altLang="en-US" sz="3600" dirty="0" smtClean="0"/>
              <a:t>）</a:t>
            </a:r>
            <a:endParaRPr lang="en-US" altLang="zh-CN" sz="3600" dirty="0" smtClean="0"/>
          </a:p>
          <a:p>
            <a:r>
              <a:rPr lang="zh-CN" altLang="en-US" sz="3600" dirty="0" smtClean="0"/>
              <a:t>店家赛事规划和赛事回报的主要工具</a:t>
            </a:r>
            <a:endParaRPr lang="en-US" altLang="zh-CN" sz="3600" dirty="0" smtClean="0"/>
          </a:p>
          <a:p>
            <a:endParaRPr lang="en-US" altLang="zh-CN" sz="3600" dirty="0" smtClean="0"/>
          </a:p>
        </p:txBody>
      </p:sp>
      <p:pic>
        <p:nvPicPr>
          <p:cNvPr id="6" name="图片 5"/>
          <p:cNvPicPr>
            <a:picLocks noChangeAspect="1"/>
          </p:cNvPicPr>
          <p:nvPr/>
        </p:nvPicPr>
        <p:blipFill>
          <a:blip r:embed="rId2"/>
          <a:stretch>
            <a:fillRect/>
          </a:stretch>
        </p:blipFill>
        <p:spPr>
          <a:xfrm>
            <a:off x="4190132" y="3603308"/>
            <a:ext cx="4000500" cy="2476500"/>
          </a:xfrm>
          <a:prstGeom prst="rect">
            <a:avLst/>
          </a:prstGeom>
        </p:spPr>
      </p:pic>
    </p:spTree>
    <p:extLst>
      <p:ext uri="{BB962C8B-B14F-4D97-AF65-F5344CB8AC3E}">
        <p14:creationId xmlns:p14="http://schemas.microsoft.com/office/powerpoint/2010/main" val="346937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软件界面</a:t>
            </a:r>
            <a:endParaRPr lang="zh-CN" altLang="en-US" sz="4800" dirty="0"/>
          </a:p>
        </p:txBody>
      </p:sp>
      <p:pic>
        <p:nvPicPr>
          <p:cNvPr id="6" name="内容占位符 5"/>
          <p:cNvPicPr>
            <a:picLocks noGrp="1" noChangeAspect="1"/>
          </p:cNvPicPr>
          <p:nvPr>
            <p:ph type="pic" idx="1"/>
          </p:nvPr>
        </p:nvPicPr>
        <p:blipFill>
          <a:blip r:embed="rId2"/>
          <a:stretch>
            <a:fillRect/>
          </a:stretch>
        </p:blipFill>
        <p:spPr>
          <a:xfrm>
            <a:off x="3385976" y="1072932"/>
            <a:ext cx="5531921" cy="2855525"/>
          </a:xfrm>
          <a:prstGeom prst="rect">
            <a:avLst/>
          </a:prstGeom>
        </p:spPr>
      </p:pic>
      <p:sp>
        <p:nvSpPr>
          <p:cNvPr id="5" name="文本占位符 4"/>
          <p:cNvSpPr>
            <a:spLocks noGrp="1"/>
          </p:cNvSpPr>
          <p:nvPr>
            <p:ph type="body" sz="half" idx="2"/>
          </p:nvPr>
        </p:nvSpPr>
        <p:spPr>
          <a:xfrm>
            <a:off x="716692" y="2057400"/>
            <a:ext cx="2222513" cy="3811588"/>
          </a:xfrm>
        </p:spPr>
        <p:txBody>
          <a:bodyPr>
            <a:normAutofit/>
          </a:bodyPr>
          <a:lstStyle/>
          <a:p>
            <a:r>
              <a:rPr lang="en-US" altLang="zh-CN" sz="3200" dirty="0"/>
              <a:t>* </a:t>
            </a:r>
            <a:r>
              <a:rPr lang="zh-CN" altLang="en-US" sz="3200" dirty="0"/>
              <a:t>最新版本（</a:t>
            </a:r>
            <a:r>
              <a:rPr lang="en-US" altLang="zh-CN" sz="3200" dirty="0"/>
              <a:t>4.1.14.452</a:t>
            </a:r>
            <a:r>
              <a:rPr lang="zh-CN" altLang="en-US" sz="3200" dirty="0"/>
              <a:t>）已可使用离线模式</a:t>
            </a:r>
          </a:p>
        </p:txBody>
      </p:sp>
      <p:pic>
        <p:nvPicPr>
          <p:cNvPr id="8" name="图片 7"/>
          <p:cNvPicPr>
            <a:picLocks noChangeAspect="1"/>
          </p:cNvPicPr>
          <p:nvPr/>
        </p:nvPicPr>
        <p:blipFill>
          <a:blip r:embed="rId3"/>
          <a:stretch>
            <a:fillRect/>
          </a:stretch>
        </p:blipFill>
        <p:spPr>
          <a:xfrm>
            <a:off x="3126907" y="2045687"/>
            <a:ext cx="6017093" cy="3105966"/>
          </a:xfrm>
          <a:prstGeom prst="rect">
            <a:avLst/>
          </a:prstGeom>
        </p:spPr>
      </p:pic>
      <p:pic>
        <p:nvPicPr>
          <p:cNvPr id="9" name="图片 8"/>
          <p:cNvPicPr>
            <a:picLocks noChangeAspect="1"/>
          </p:cNvPicPr>
          <p:nvPr/>
        </p:nvPicPr>
        <p:blipFill>
          <a:blip r:embed="rId4"/>
          <a:stretch>
            <a:fillRect/>
          </a:stretch>
        </p:blipFill>
        <p:spPr>
          <a:xfrm>
            <a:off x="3838088" y="3004168"/>
            <a:ext cx="4633037" cy="3435668"/>
          </a:xfrm>
          <a:prstGeom prst="rect">
            <a:avLst/>
          </a:prstGeom>
        </p:spPr>
      </p:pic>
    </p:spTree>
    <p:extLst>
      <p:ext uri="{BB962C8B-B14F-4D97-AF65-F5344CB8AC3E}">
        <p14:creationId xmlns:p14="http://schemas.microsoft.com/office/powerpoint/2010/main" val="1897422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赛</a:t>
            </a:r>
            <a:r>
              <a:rPr lang="zh-CN" altLang="en-US" dirty="0" smtClean="0"/>
              <a:t>前工作</a:t>
            </a:r>
            <a:endParaRPr lang="zh-CN" altLang="en-US" dirty="0"/>
          </a:p>
        </p:txBody>
      </p:sp>
      <p:sp>
        <p:nvSpPr>
          <p:cNvPr id="5" name="内容占位符 4"/>
          <p:cNvSpPr>
            <a:spLocks noGrp="1"/>
          </p:cNvSpPr>
          <p:nvPr>
            <p:ph idx="1"/>
          </p:nvPr>
        </p:nvSpPr>
        <p:spPr/>
        <p:txBody>
          <a:bodyPr>
            <a:normAutofit/>
          </a:bodyPr>
          <a:lstStyle/>
          <a:p>
            <a:r>
              <a:rPr lang="zh-CN" altLang="en-US" sz="4000" b="1" dirty="0" smtClean="0">
                <a:solidFill>
                  <a:srgbClr val="FF0000"/>
                </a:solidFill>
              </a:rPr>
              <a:t>录入预报名名单</a:t>
            </a:r>
            <a:endParaRPr lang="en-US" altLang="zh-CN" sz="4000" b="1" dirty="0" smtClean="0">
              <a:solidFill>
                <a:srgbClr val="FF0000"/>
              </a:solidFill>
            </a:endParaRPr>
          </a:p>
          <a:p>
            <a:r>
              <a:rPr lang="zh-CN" altLang="en-US" sz="4000" dirty="0" smtClean="0"/>
              <a:t>现场报名</a:t>
            </a:r>
            <a:endParaRPr lang="en-US" altLang="zh-CN" sz="4000" dirty="0" smtClean="0"/>
          </a:p>
        </p:txBody>
      </p:sp>
      <p:sp>
        <p:nvSpPr>
          <p:cNvPr id="3" name="文本框 2"/>
          <p:cNvSpPr txBox="1"/>
          <p:nvPr/>
        </p:nvSpPr>
        <p:spPr>
          <a:xfrm>
            <a:off x="1256271" y="3677723"/>
            <a:ext cx="8513805" cy="1569660"/>
          </a:xfrm>
          <a:prstGeom prst="rect">
            <a:avLst/>
          </a:prstGeom>
          <a:noFill/>
        </p:spPr>
        <p:txBody>
          <a:bodyPr wrap="square" rtlCol="0">
            <a:spAutoFit/>
          </a:bodyPr>
          <a:lstStyle/>
          <a:p>
            <a:pPr algn="ctr"/>
            <a:r>
              <a:rPr lang="zh-CN" altLang="en-US" sz="4800" dirty="0"/>
              <a:t>如何提高效率？</a:t>
            </a:r>
            <a:endParaRPr lang="en-US" altLang="zh-CN" sz="4800" dirty="0"/>
          </a:p>
          <a:p>
            <a:pPr algn="ctr"/>
            <a:r>
              <a:rPr lang="en-US" altLang="zh-CN" sz="4800" dirty="0"/>
              <a:t>Time is money, my friend.</a:t>
            </a:r>
            <a:endParaRPr lang="zh-CN" altLang="en-US" sz="4800" dirty="0"/>
          </a:p>
        </p:txBody>
      </p:sp>
    </p:spTree>
    <p:extLst>
      <p:ext uri="{BB962C8B-B14F-4D97-AF65-F5344CB8AC3E}">
        <p14:creationId xmlns:p14="http://schemas.microsoft.com/office/powerpoint/2010/main" val="83637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录入预报名名单</a:t>
            </a:r>
            <a:endParaRPr lang="zh-CN" altLang="en-US" dirty="0"/>
          </a:p>
        </p:txBody>
      </p:sp>
      <p:sp>
        <p:nvSpPr>
          <p:cNvPr id="3" name="内容占位符 2"/>
          <p:cNvSpPr>
            <a:spLocks noGrp="1"/>
          </p:cNvSpPr>
          <p:nvPr>
            <p:ph idx="1"/>
          </p:nvPr>
        </p:nvSpPr>
        <p:spPr/>
        <p:txBody>
          <a:bodyPr/>
          <a:lstStyle/>
          <a:p>
            <a:r>
              <a:rPr lang="zh-CN" altLang="en-US" dirty="0"/>
              <a:t>录入预报名名单</a:t>
            </a:r>
            <a:endParaRPr lang="en-US" altLang="zh-CN" dirty="0"/>
          </a:p>
          <a:p>
            <a:r>
              <a:rPr lang="zh-CN" altLang="en-US" dirty="0"/>
              <a:t>（确认预报名是否成功？）</a:t>
            </a:r>
            <a:endParaRPr lang="en-US" altLang="zh-CN" dirty="0"/>
          </a:p>
          <a:p>
            <a:r>
              <a:rPr lang="zh-CN" altLang="en-US" dirty="0"/>
              <a:t>（确认禁赛人员？）</a:t>
            </a:r>
            <a:endParaRPr lang="en-US" altLang="zh-CN" dirty="0"/>
          </a:p>
          <a:p>
            <a:r>
              <a:rPr lang="zh-CN" altLang="en-US" dirty="0"/>
              <a:t>现场报名（收钱？）</a:t>
            </a:r>
            <a:endParaRPr lang="en-US" altLang="zh-CN" dirty="0"/>
          </a:p>
          <a:p>
            <a:endParaRPr lang="zh-CN" altLang="en-US" dirty="0"/>
          </a:p>
        </p:txBody>
      </p:sp>
      <p:sp>
        <p:nvSpPr>
          <p:cNvPr id="4" name="文本框 3"/>
          <p:cNvSpPr txBox="1"/>
          <p:nvPr/>
        </p:nvSpPr>
        <p:spPr>
          <a:xfrm>
            <a:off x="2187146" y="3867665"/>
            <a:ext cx="6536724" cy="2031325"/>
          </a:xfrm>
          <a:prstGeom prst="rect">
            <a:avLst/>
          </a:prstGeom>
          <a:noFill/>
        </p:spPr>
        <p:txBody>
          <a:bodyPr wrap="square" rtlCol="0">
            <a:spAutoFit/>
          </a:bodyPr>
          <a:lstStyle/>
          <a:p>
            <a:r>
              <a:rPr lang="zh-CN" altLang="en-US" dirty="0"/>
              <a:t>如何提高效率？</a:t>
            </a:r>
            <a:endParaRPr lang="en-US" altLang="zh-CN" dirty="0"/>
          </a:p>
          <a:p>
            <a:r>
              <a:rPr lang="zh-CN" altLang="en-US" dirty="0"/>
              <a:t>预报名：</a:t>
            </a:r>
            <a:endParaRPr lang="en-US" altLang="zh-CN" dirty="0"/>
          </a:p>
          <a:p>
            <a:pPr marL="742950" lvl="1" indent="-285750">
              <a:buFont typeface="Arial" panose="020B0604020202020204" pitchFamily="34" charset="0"/>
              <a:buChar char="•"/>
            </a:pPr>
            <a:r>
              <a:rPr lang="zh-CN" altLang="en-US" dirty="0"/>
              <a:t>跟比赛主办人确认预报名时需提交的信息（</a:t>
            </a:r>
            <a:r>
              <a:rPr lang="en-US" altLang="zh-CN" dirty="0"/>
              <a:t>DCI</a:t>
            </a:r>
            <a:r>
              <a:rPr lang="zh-CN" altLang="en-US" dirty="0"/>
              <a:t>号可自动查找信息，强烈推荐依照</a:t>
            </a:r>
            <a:r>
              <a:rPr lang="en-US" altLang="zh-CN" dirty="0"/>
              <a:t>DCI</a:t>
            </a:r>
            <a:r>
              <a:rPr lang="zh-CN" altLang="en-US" dirty="0"/>
              <a:t>录入预报名）</a:t>
            </a:r>
            <a:endParaRPr lang="en-US" altLang="zh-CN" dirty="0"/>
          </a:p>
          <a:p>
            <a:pPr marL="742950" lvl="1" indent="-285750">
              <a:buFont typeface="Arial" panose="020B0604020202020204" pitchFamily="34" charset="0"/>
              <a:buChar char="•"/>
            </a:pPr>
            <a:r>
              <a:rPr lang="zh-CN" altLang="en-US" dirty="0"/>
              <a:t>在其他电脑上录入牌手名单，通过</a:t>
            </a:r>
            <a:r>
              <a:rPr lang="en-US" altLang="zh-CN" dirty="0"/>
              <a:t>WER</a:t>
            </a:r>
            <a:r>
              <a:rPr lang="zh-CN" altLang="en-US" dirty="0"/>
              <a:t>导出功能转移（有可能转移不成功）</a:t>
            </a:r>
            <a:endParaRPr lang="en-US" altLang="zh-CN" dirty="0"/>
          </a:p>
          <a:p>
            <a:pPr marL="742950" lvl="1" indent="-285750">
              <a:buFont typeface="Arial" panose="020B0604020202020204" pitchFamily="34" charset="0"/>
              <a:buChar char="•"/>
            </a:pPr>
            <a:r>
              <a:rPr lang="zh-CN" altLang="en-US" dirty="0"/>
              <a:t>导出文件实际上是</a:t>
            </a:r>
            <a:r>
              <a:rPr lang="en-US" altLang="zh-CN" dirty="0"/>
              <a:t>XML</a:t>
            </a:r>
            <a:r>
              <a:rPr lang="zh-CN" altLang="en-US" dirty="0"/>
              <a:t>。</a:t>
            </a:r>
            <a:endParaRPr lang="en-US" altLang="zh-CN" dirty="0"/>
          </a:p>
        </p:txBody>
      </p:sp>
    </p:spTree>
    <p:extLst>
      <p:ext uri="{BB962C8B-B14F-4D97-AF65-F5344CB8AC3E}">
        <p14:creationId xmlns:p14="http://schemas.microsoft.com/office/powerpoint/2010/main" val="258325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赛</a:t>
            </a:r>
            <a:r>
              <a:rPr lang="zh-CN" altLang="en-US" dirty="0" smtClean="0"/>
              <a:t>前工作</a:t>
            </a:r>
            <a:endParaRPr lang="zh-CN" altLang="en-US" dirty="0"/>
          </a:p>
        </p:txBody>
      </p:sp>
      <p:sp>
        <p:nvSpPr>
          <p:cNvPr id="5" name="内容占位符 4"/>
          <p:cNvSpPr>
            <a:spLocks noGrp="1"/>
          </p:cNvSpPr>
          <p:nvPr>
            <p:ph idx="1"/>
          </p:nvPr>
        </p:nvSpPr>
        <p:spPr/>
        <p:txBody>
          <a:bodyPr>
            <a:normAutofit/>
          </a:bodyPr>
          <a:lstStyle/>
          <a:p>
            <a:r>
              <a:rPr lang="zh-CN" altLang="en-US" sz="4000" dirty="0" smtClean="0">
                <a:solidFill>
                  <a:schemeClr val="tx1"/>
                </a:solidFill>
              </a:rPr>
              <a:t>录入预报名名单</a:t>
            </a:r>
            <a:endParaRPr lang="en-US" altLang="zh-CN" sz="4000" dirty="0" smtClean="0">
              <a:solidFill>
                <a:schemeClr val="tx1"/>
              </a:solidFill>
            </a:endParaRPr>
          </a:p>
          <a:p>
            <a:r>
              <a:rPr lang="zh-CN" altLang="en-US" sz="4000" b="1" dirty="0" smtClean="0">
                <a:solidFill>
                  <a:srgbClr val="FF0000"/>
                </a:solidFill>
              </a:rPr>
              <a:t>现场报名</a:t>
            </a:r>
            <a:endParaRPr lang="en-US" altLang="zh-CN" sz="4000" b="1" dirty="0" smtClean="0">
              <a:solidFill>
                <a:srgbClr val="FF0000"/>
              </a:solidFill>
            </a:endParaRPr>
          </a:p>
        </p:txBody>
      </p:sp>
      <p:sp>
        <p:nvSpPr>
          <p:cNvPr id="3" name="文本框 2"/>
          <p:cNvSpPr txBox="1"/>
          <p:nvPr/>
        </p:nvSpPr>
        <p:spPr>
          <a:xfrm>
            <a:off x="1256271" y="3677723"/>
            <a:ext cx="8513805" cy="1569660"/>
          </a:xfrm>
          <a:prstGeom prst="rect">
            <a:avLst/>
          </a:prstGeom>
          <a:noFill/>
        </p:spPr>
        <p:txBody>
          <a:bodyPr wrap="square" rtlCol="0">
            <a:spAutoFit/>
          </a:bodyPr>
          <a:lstStyle/>
          <a:p>
            <a:pPr algn="ctr"/>
            <a:r>
              <a:rPr lang="zh-CN" altLang="en-US" sz="4800" dirty="0"/>
              <a:t>如何提高效率？</a:t>
            </a:r>
            <a:endParaRPr lang="en-US" altLang="zh-CN" sz="4800" dirty="0"/>
          </a:p>
          <a:p>
            <a:pPr algn="ctr"/>
            <a:r>
              <a:rPr lang="en-US" altLang="zh-CN" sz="4800" dirty="0"/>
              <a:t>Time is money, my friend.</a:t>
            </a:r>
            <a:endParaRPr lang="zh-CN" altLang="en-US" sz="4800" dirty="0"/>
          </a:p>
        </p:txBody>
      </p:sp>
    </p:spTree>
    <p:extLst>
      <p:ext uri="{BB962C8B-B14F-4D97-AF65-F5344CB8AC3E}">
        <p14:creationId xmlns:p14="http://schemas.microsoft.com/office/powerpoint/2010/main" val="363653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现场</a:t>
            </a:r>
            <a:r>
              <a:rPr lang="zh-CN" altLang="en-US" dirty="0" smtClean="0"/>
              <a:t>报名</a:t>
            </a:r>
            <a:endParaRPr lang="zh-CN" altLang="en-US" dirty="0"/>
          </a:p>
        </p:txBody>
      </p:sp>
      <p:sp>
        <p:nvSpPr>
          <p:cNvPr id="3" name="内容占位符 2"/>
          <p:cNvSpPr>
            <a:spLocks noGrp="1"/>
          </p:cNvSpPr>
          <p:nvPr>
            <p:ph idx="1"/>
          </p:nvPr>
        </p:nvSpPr>
        <p:spPr/>
        <p:txBody>
          <a:bodyPr>
            <a:normAutofit/>
          </a:bodyPr>
          <a:lstStyle/>
          <a:p>
            <a:r>
              <a:rPr lang="zh-CN" altLang="en-US" sz="3200" dirty="0" smtClean="0"/>
              <a:t>录入？</a:t>
            </a:r>
            <a:endParaRPr lang="en-US" altLang="zh-CN" sz="3200" dirty="0" smtClean="0"/>
          </a:p>
          <a:p>
            <a:r>
              <a:rPr lang="zh-CN" altLang="en-US" sz="3200" dirty="0"/>
              <a:t>收</a:t>
            </a:r>
            <a:r>
              <a:rPr lang="zh-CN" altLang="en-US" sz="3200" dirty="0" smtClean="0"/>
              <a:t>钱？</a:t>
            </a:r>
            <a:endParaRPr lang="zh-CN" altLang="en-US" sz="3200" dirty="0"/>
          </a:p>
        </p:txBody>
      </p:sp>
      <p:sp>
        <p:nvSpPr>
          <p:cNvPr id="4" name="文本框 3"/>
          <p:cNvSpPr txBox="1"/>
          <p:nvPr/>
        </p:nvSpPr>
        <p:spPr>
          <a:xfrm>
            <a:off x="2187146" y="3867665"/>
            <a:ext cx="6536724" cy="1477328"/>
          </a:xfrm>
          <a:prstGeom prst="rect">
            <a:avLst/>
          </a:prstGeom>
          <a:noFill/>
        </p:spPr>
        <p:txBody>
          <a:bodyPr wrap="square" rtlCol="0">
            <a:spAutoFit/>
          </a:bodyPr>
          <a:lstStyle/>
          <a:p>
            <a:r>
              <a:rPr lang="zh-CN" altLang="en-US" dirty="0"/>
              <a:t>如何提高效率？</a:t>
            </a:r>
            <a:endParaRPr lang="en-US" altLang="zh-CN" dirty="0"/>
          </a:p>
          <a:p>
            <a:r>
              <a:rPr lang="zh-CN" altLang="en-US" dirty="0"/>
              <a:t>现场报名</a:t>
            </a:r>
            <a:endParaRPr lang="en-US" altLang="zh-CN" dirty="0"/>
          </a:p>
          <a:p>
            <a:pPr marL="742950" lvl="1" indent="-285750">
              <a:buFont typeface="Arial" panose="020B0604020202020204" pitchFamily="34" charset="0"/>
              <a:buChar char="•"/>
            </a:pPr>
            <a:r>
              <a:rPr lang="zh-CN" altLang="en-US" dirty="0"/>
              <a:t>准备小键盘让牌手自己输入</a:t>
            </a:r>
            <a:r>
              <a:rPr lang="en-US" altLang="zh-CN" dirty="0"/>
              <a:t>DCI</a:t>
            </a:r>
            <a:r>
              <a:rPr lang="zh-CN" altLang="en-US" dirty="0"/>
              <a:t>号码，一手打字一手交钱</a:t>
            </a:r>
            <a:endParaRPr lang="en-US" altLang="zh-CN" dirty="0"/>
          </a:p>
          <a:p>
            <a:pPr marL="742950" lvl="1" indent="-285750">
              <a:buFont typeface="Arial" panose="020B0604020202020204" pitchFamily="34" charset="0"/>
              <a:buChar char="•"/>
            </a:pPr>
            <a:r>
              <a:rPr lang="zh-CN" altLang="en-US" dirty="0"/>
              <a:t>传统方式（不推荐）：准备报名表，安排专人收钱，按照报名表上录入</a:t>
            </a:r>
          </a:p>
        </p:txBody>
      </p:sp>
    </p:spTree>
    <p:extLst>
      <p:ext uri="{BB962C8B-B14F-4D97-AF65-F5344CB8AC3E}">
        <p14:creationId xmlns:p14="http://schemas.microsoft.com/office/powerpoint/2010/main" val="149483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赛中工作</a:t>
            </a:r>
            <a:endParaRPr lang="zh-CN" altLang="en-US" dirty="0"/>
          </a:p>
        </p:txBody>
      </p:sp>
      <p:sp>
        <p:nvSpPr>
          <p:cNvPr id="3" name="内容占位符 2"/>
          <p:cNvSpPr>
            <a:spLocks noGrp="1"/>
          </p:cNvSpPr>
          <p:nvPr>
            <p:ph idx="1"/>
          </p:nvPr>
        </p:nvSpPr>
        <p:spPr>
          <a:xfrm>
            <a:off x="304800" y="1600201"/>
            <a:ext cx="8534400" cy="4304211"/>
          </a:xfrm>
        </p:spPr>
        <p:txBody>
          <a:bodyPr>
            <a:normAutofit/>
          </a:bodyPr>
          <a:lstStyle/>
          <a:p>
            <a:r>
              <a:rPr lang="zh-CN" altLang="en-US" sz="3600" b="1" dirty="0">
                <a:solidFill>
                  <a:srgbClr val="FF0000"/>
                </a:solidFill>
              </a:rPr>
              <a:t>第一局比赛开始之前</a:t>
            </a:r>
            <a:r>
              <a:rPr lang="en-US" altLang="zh-CN" sz="3600" b="1" dirty="0">
                <a:solidFill>
                  <a:srgbClr val="FF0000"/>
                </a:solidFill>
              </a:rPr>
              <a:t>…</a:t>
            </a:r>
          </a:p>
          <a:p>
            <a:r>
              <a:rPr lang="zh-CN" altLang="en-US" sz="3600" dirty="0"/>
              <a:t>每一局你都逃不掉</a:t>
            </a:r>
            <a:r>
              <a:rPr lang="en-US" altLang="zh-CN" sz="3600" dirty="0"/>
              <a:t>…</a:t>
            </a:r>
          </a:p>
        </p:txBody>
      </p:sp>
    </p:spTree>
    <p:extLst>
      <p:ext uri="{BB962C8B-B14F-4D97-AF65-F5344CB8AC3E}">
        <p14:creationId xmlns:p14="http://schemas.microsoft.com/office/powerpoint/2010/main" val="169494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solidFill>
              </a:rPr>
              <a:t>第一局比赛开始之前</a:t>
            </a:r>
            <a:r>
              <a:rPr lang="en-US" altLang="zh-CN" b="1" dirty="0" smtClean="0">
                <a:solidFill>
                  <a:schemeClr val="tx1"/>
                </a:solidFill>
              </a:rPr>
              <a:t>…</a:t>
            </a:r>
            <a:endParaRPr lang="zh-CN" altLang="en-US" dirty="0">
              <a:solidFill>
                <a:schemeClr val="tx1"/>
              </a:solidFill>
            </a:endParaRPr>
          </a:p>
        </p:txBody>
      </p:sp>
      <p:sp>
        <p:nvSpPr>
          <p:cNvPr id="3" name="内容占位符 2"/>
          <p:cNvSpPr>
            <a:spLocks noGrp="1"/>
          </p:cNvSpPr>
          <p:nvPr>
            <p:ph idx="1"/>
          </p:nvPr>
        </p:nvSpPr>
        <p:spPr/>
        <p:txBody>
          <a:bodyPr>
            <a:normAutofit/>
          </a:bodyPr>
          <a:lstStyle/>
          <a:p>
            <a:r>
              <a:rPr lang="zh-CN" altLang="en-US" sz="3200" dirty="0"/>
              <a:t>跟主审确认召集牌手会议的方式，确定是否打印座位表，如何打印</a:t>
            </a:r>
            <a:endParaRPr lang="en-US" altLang="zh-CN" sz="3200" dirty="0"/>
          </a:p>
          <a:p>
            <a:r>
              <a:rPr lang="zh-CN" altLang="en-US" sz="3200" dirty="0"/>
              <a:t>（可能需要跟套牌检查组沟通名单顺序，方便查找牌表</a:t>
            </a:r>
            <a:r>
              <a:rPr lang="zh-CN" altLang="en-US" sz="3200" dirty="0" smtClean="0"/>
              <a:t>）</a:t>
            </a:r>
            <a:endParaRPr lang="en-US" altLang="zh-CN" sz="3200" dirty="0"/>
          </a:p>
        </p:txBody>
      </p:sp>
    </p:spTree>
    <p:extLst>
      <p:ext uri="{BB962C8B-B14F-4D97-AF65-F5344CB8AC3E}">
        <p14:creationId xmlns:p14="http://schemas.microsoft.com/office/powerpoint/2010/main" val="356330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赛中工作</a:t>
            </a:r>
            <a:endParaRPr lang="zh-CN" altLang="en-US" dirty="0"/>
          </a:p>
        </p:txBody>
      </p:sp>
      <p:sp>
        <p:nvSpPr>
          <p:cNvPr id="3" name="内容占位符 2"/>
          <p:cNvSpPr>
            <a:spLocks noGrp="1"/>
          </p:cNvSpPr>
          <p:nvPr>
            <p:ph idx="1"/>
          </p:nvPr>
        </p:nvSpPr>
        <p:spPr>
          <a:xfrm>
            <a:off x="304800" y="1600201"/>
            <a:ext cx="8534400" cy="4304211"/>
          </a:xfrm>
        </p:spPr>
        <p:txBody>
          <a:bodyPr>
            <a:normAutofit/>
          </a:bodyPr>
          <a:lstStyle/>
          <a:p>
            <a:r>
              <a:rPr lang="zh-CN" altLang="en-US" sz="3600" dirty="0">
                <a:solidFill>
                  <a:schemeClr val="tx1"/>
                </a:solidFill>
              </a:rPr>
              <a:t>第一局比赛开始之前</a:t>
            </a:r>
            <a:r>
              <a:rPr lang="en-US" altLang="zh-CN" sz="3600" dirty="0">
                <a:solidFill>
                  <a:schemeClr val="tx1"/>
                </a:solidFill>
              </a:rPr>
              <a:t>…</a:t>
            </a:r>
          </a:p>
          <a:p>
            <a:r>
              <a:rPr lang="zh-CN" altLang="en-US" sz="3600" b="1" dirty="0">
                <a:solidFill>
                  <a:srgbClr val="FF0000"/>
                </a:solidFill>
              </a:rPr>
              <a:t>每一局你都逃不掉</a:t>
            </a:r>
            <a:r>
              <a:rPr lang="en-US" altLang="zh-CN" sz="3600" b="1" dirty="0">
                <a:solidFill>
                  <a:srgbClr val="FF0000"/>
                </a:solidFill>
              </a:rPr>
              <a:t>…</a:t>
            </a:r>
          </a:p>
        </p:txBody>
      </p:sp>
    </p:spTree>
    <p:extLst>
      <p:ext uri="{BB962C8B-B14F-4D97-AF65-F5344CB8AC3E}">
        <p14:creationId xmlns:p14="http://schemas.microsoft.com/office/powerpoint/2010/main" val="1791181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记分员</a:t>
            </a:r>
            <a:r>
              <a:rPr lang="zh-CN" altLang="en-US" dirty="0" smtClean="0"/>
              <a:t>？</a:t>
            </a:r>
            <a:endParaRPr lang="zh-CN" altLang="en-US" dirty="0"/>
          </a:p>
        </p:txBody>
      </p:sp>
      <p:sp>
        <p:nvSpPr>
          <p:cNvPr id="3" name="内容占位符 2"/>
          <p:cNvSpPr>
            <a:spLocks noGrp="1"/>
          </p:cNvSpPr>
          <p:nvPr>
            <p:ph idx="1"/>
          </p:nvPr>
        </p:nvSpPr>
        <p:spPr/>
        <p:txBody>
          <a:bodyPr>
            <a:normAutofit/>
          </a:bodyPr>
          <a:lstStyle/>
          <a:p>
            <a:r>
              <a:rPr lang="zh-CN" altLang="en-US" sz="4000" dirty="0"/>
              <a:t>参赛人数较多的赛事会安排专人负责</a:t>
            </a:r>
            <a:endParaRPr lang="en-US" altLang="zh-CN" sz="4000" dirty="0"/>
          </a:p>
          <a:p>
            <a:r>
              <a:rPr lang="zh-CN" altLang="en-US" sz="4000" dirty="0"/>
              <a:t>参赛人数较少（店级赛事）时通常会由主审或牌店店员兼任</a:t>
            </a:r>
            <a:endParaRPr lang="en-US" altLang="zh-CN" sz="4000" dirty="0"/>
          </a:p>
          <a:p>
            <a:r>
              <a:rPr lang="zh-CN" altLang="en-US" sz="4000" dirty="0"/>
              <a:t>记分员职责定义</a:t>
            </a:r>
            <a:r>
              <a:rPr lang="en-US" altLang="zh-CN" sz="4000" dirty="0"/>
              <a:t>(MTR 1.9)</a:t>
            </a:r>
          </a:p>
          <a:p>
            <a:r>
              <a:rPr lang="zh-CN" altLang="en-US" sz="4000" dirty="0"/>
              <a:t>大赛的守护天使！</a:t>
            </a:r>
            <a:endParaRPr lang="en-US" altLang="zh-CN" sz="4000" dirty="0"/>
          </a:p>
        </p:txBody>
      </p:sp>
    </p:spTree>
    <p:extLst>
      <p:ext uri="{BB962C8B-B14F-4D97-AF65-F5344CB8AC3E}">
        <p14:creationId xmlns:p14="http://schemas.microsoft.com/office/powerpoint/2010/main" val="307514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每一局你都逃不掉</a:t>
            </a:r>
            <a:r>
              <a:rPr lang="en-US" altLang="zh-CN" dirty="0" smtClean="0"/>
              <a:t>…</a:t>
            </a:r>
            <a:endParaRPr lang="zh-CN" altLang="en-US" dirty="0"/>
          </a:p>
        </p:txBody>
      </p:sp>
      <p:sp>
        <p:nvSpPr>
          <p:cNvPr id="3" name="内容占位符 2"/>
          <p:cNvSpPr>
            <a:spLocks noGrp="1"/>
          </p:cNvSpPr>
          <p:nvPr>
            <p:ph idx="1"/>
          </p:nvPr>
        </p:nvSpPr>
        <p:spPr/>
        <p:txBody>
          <a:bodyPr>
            <a:normAutofit/>
          </a:bodyPr>
          <a:lstStyle/>
          <a:p>
            <a:r>
              <a:rPr lang="zh-CN" altLang="en-US" sz="3200" dirty="0"/>
              <a:t>（打印排名？）</a:t>
            </a:r>
            <a:endParaRPr lang="en-US" altLang="zh-CN" sz="3200" dirty="0"/>
          </a:p>
          <a:p>
            <a:r>
              <a:rPr lang="zh-CN" altLang="en-US" sz="3200" dirty="0"/>
              <a:t>生成配对</a:t>
            </a:r>
            <a:r>
              <a:rPr lang="en-US" altLang="zh-CN" sz="3200" dirty="0"/>
              <a:t>——</a:t>
            </a:r>
            <a:r>
              <a:rPr lang="zh-CN" altLang="en-US" sz="3200" dirty="0"/>
              <a:t>八强？</a:t>
            </a:r>
            <a:endParaRPr lang="en-US" altLang="zh-CN" sz="3200" dirty="0"/>
          </a:p>
          <a:p>
            <a:r>
              <a:rPr lang="zh-CN" altLang="en-US" sz="3200" dirty="0"/>
              <a:t>打印配对（若干份）</a:t>
            </a:r>
            <a:r>
              <a:rPr lang="en-US" altLang="zh-CN" sz="3200" dirty="0"/>
              <a:t>——</a:t>
            </a:r>
            <a:r>
              <a:rPr lang="zh-CN" altLang="en-US" sz="3200" dirty="0"/>
              <a:t>按桌号</a:t>
            </a:r>
            <a:r>
              <a:rPr lang="en-US" altLang="zh-CN" sz="3200" dirty="0"/>
              <a:t>/</a:t>
            </a:r>
            <a:r>
              <a:rPr lang="zh-CN" altLang="en-US" sz="3200" dirty="0"/>
              <a:t>按名字？</a:t>
            </a:r>
            <a:endParaRPr lang="en-US" altLang="zh-CN" sz="3200" dirty="0"/>
          </a:p>
          <a:p>
            <a:r>
              <a:rPr lang="zh-CN" altLang="en-US" sz="3200" dirty="0"/>
              <a:t>打印成绩条</a:t>
            </a:r>
            <a:endParaRPr lang="en-US" altLang="zh-CN" sz="3200" dirty="0"/>
          </a:p>
          <a:p>
            <a:r>
              <a:rPr lang="zh-CN" altLang="en-US" sz="3200" dirty="0"/>
              <a:t>输入成绩</a:t>
            </a:r>
            <a:endParaRPr lang="en-US" altLang="zh-CN" sz="3200" dirty="0"/>
          </a:p>
          <a:p>
            <a:r>
              <a:rPr lang="zh-CN" altLang="en-US" sz="3200" dirty="0"/>
              <a:t>其他打印需求</a:t>
            </a:r>
            <a:endParaRPr lang="en-US" altLang="zh-CN" sz="3200" dirty="0"/>
          </a:p>
          <a:p>
            <a:r>
              <a:rPr lang="zh-CN" altLang="en-US" sz="3200" dirty="0"/>
              <a:t>（判罚？</a:t>
            </a:r>
            <a:r>
              <a:rPr lang="zh-CN" altLang="en-US" sz="3200" dirty="0" smtClean="0"/>
              <a:t>）</a:t>
            </a:r>
            <a:endParaRPr lang="zh-CN" altLang="en-US" sz="3200" dirty="0"/>
          </a:p>
        </p:txBody>
      </p:sp>
    </p:spTree>
    <p:extLst>
      <p:ext uri="{BB962C8B-B14F-4D97-AF65-F5344CB8AC3E}">
        <p14:creationId xmlns:p14="http://schemas.microsoft.com/office/powerpoint/2010/main" val="198330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赛后工作</a:t>
            </a:r>
            <a:endParaRPr lang="zh-CN" altLang="en-US" dirty="0"/>
          </a:p>
        </p:txBody>
      </p:sp>
      <p:sp>
        <p:nvSpPr>
          <p:cNvPr id="3" name="内容占位符 2"/>
          <p:cNvSpPr>
            <a:spLocks noGrp="1"/>
          </p:cNvSpPr>
          <p:nvPr>
            <p:ph idx="1"/>
          </p:nvPr>
        </p:nvSpPr>
        <p:spPr/>
        <p:txBody>
          <a:bodyPr/>
          <a:lstStyle/>
          <a:p>
            <a:r>
              <a:rPr lang="zh-CN" altLang="en-US" dirty="0" smtClean="0"/>
              <a:t>确认比赛信息无误，回报威世</a:t>
            </a:r>
            <a:r>
              <a:rPr lang="zh-CN" altLang="en-US" dirty="0" smtClean="0"/>
              <a:t>智</a:t>
            </a:r>
            <a:endParaRPr lang="en-US" altLang="zh-CN" dirty="0" smtClean="0"/>
          </a:p>
          <a:p>
            <a:r>
              <a:rPr lang="zh-CN" altLang="en-US" dirty="0" smtClean="0"/>
              <a:t>如无法回报，请使用保存结果功能，将</a:t>
            </a:r>
            <a:r>
              <a:rPr lang="en-US" altLang="zh-CN" dirty="0" smtClean="0"/>
              <a:t>XML</a:t>
            </a:r>
            <a:r>
              <a:rPr lang="zh-CN" altLang="en-US" dirty="0" smtClean="0"/>
              <a:t>文件发给</a:t>
            </a:r>
            <a:r>
              <a:rPr lang="zh-CN" altLang="en-US" dirty="0" smtClean="0"/>
              <a:t>大师（徐炯）</a:t>
            </a:r>
            <a:r>
              <a:rPr lang="en-US" altLang="zh-CN" dirty="0" smtClean="0"/>
              <a:t>——</a:t>
            </a:r>
            <a:r>
              <a:rPr lang="zh-CN" altLang="en-US" b="1" dirty="0" smtClean="0"/>
              <a:t>不要</a:t>
            </a:r>
            <a:r>
              <a:rPr lang="zh-CN" altLang="en-US" dirty="0" smtClean="0"/>
              <a:t>用保存功能导出的</a:t>
            </a:r>
            <a:r>
              <a:rPr lang="en-US" altLang="zh-CN" dirty="0" smtClean="0"/>
              <a:t>WER</a:t>
            </a:r>
            <a:r>
              <a:rPr lang="zh-CN" altLang="en-US" dirty="0" smtClean="0"/>
              <a:t>文件。</a:t>
            </a:r>
            <a:endParaRPr lang="en-US" altLang="zh-CN" dirty="0" smtClean="0"/>
          </a:p>
        </p:txBody>
      </p:sp>
      <p:pic>
        <p:nvPicPr>
          <p:cNvPr id="4" name="图片 3"/>
          <p:cNvPicPr>
            <a:picLocks noChangeAspect="1"/>
          </p:cNvPicPr>
          <p:nvPr/>
        </p:nvPicPr>
        <p:blipFill>
          <a:blip r:embed="rId3"/>
          <a:stretch>
            <a:fillRect/>
          </a:stretch>
        </p:blipFill>
        <p:spPr>
          <a:xfrm>
            <a:off x="4046723" y="3085636"/>
            <a:ext cx="4468627" cy="3313748"/>
          </a:xfrm>
          <a:prstGeom prst="rect">
            <a:avLst/>
          </a:prstGeom>
        </p:spPr>
      </p:pic>
    </p:spTree>
    <p:extLst>
      <p:ext uri="{BB962C8B-B14F-4D97-AF65-F5344CB8AC3E}">
        <p14:creationId xmlns:p14="http://schemas.microsoft.com/office/powerpoint/2010/main" val="1953122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比赛修正</a:t>
            </a:r>
            <a:endParaRPr lang="zh-CN" altLang="en-US" dirty="0"/>
          </a:p>
        </p:txBody>
      </p:sp>
      <p:sp>
        <p:nvSpPr>
          <p:cNvPr id="3" name="内容占位符 2"/>
          <p:cNvSpPr>
            <a:spLocks noGrp="1"/>
          </p:cNvSpPr>
          <p:nvPr>
            <p:ph idx="1"/>
          </p:nvPr>
        </p:nvSpPr>
        <p:spPr/>
        <p:txBody>
          <a:bodyPr>
            <a:normAutofit/>
          </a:bodyPr>
          <a:lstStyle/>
          <a:p>
            <a:r>
              <a:rPr lang="zh-CN" altLang="en-US" b="1" dirty="0" smtClean="0"/>
              <a:t>情景</a:t>
            </a:r>
            <a:r>
              <a:rPr lang="en-US" altLang="zh-CN" b="1" dirty="0" smtClean="0"/>
              <a:t>A</a:t>
            </a:r>
            <a:r>
              <a:rPr lang="zh-CN" altLang="en-US" b="1" dirty="0" smtClean="0"/>
              <a:t>：迟到牌手录入</a:t>
            </a:r>
            <a:r>
              <a:rPr lang="zh-CN" altLang="en-US" b="1" dirty="0" smtClean="0"/>
              <a:t>？</a:t>
            </a:r>
            <a:endParaRPr lang="en-US" altLang="zh-CN" b="1" dirty="0" smtClean="0"/>
          </a:p>
          <a:p>
            <a:r>
              <a:rPr lang="zh-CN" altLang="en-US" dirty="0"/>
              <a:t>比赛已经开始，你已经结束报名并生成了第一局配对，准备打印的时候，一位牌手急匆匆赶来，用渴望的眼神看着店老板。店老板不忍看到牌手受到冷落，询问你能否将他加入比赛</a:t>
            </a:r>
            <a:r>
              <a:rPr lang="zh-CN" altLang="en-US" dirty="0" smtClean="0"/>
              <a:t>。</a:t>
            </a:r>
            <a:endParaRPr lang="en-US" altLang="zh-CN" dirty="0" smtClean="0"/>
          </a:p>
        </p:txBody>
      </p:sp>
    </p:spTree>
    <p:extLst>
      <p:ext uri="{BB962C8B-B14F-4D97-AF65-F5344CB8AC3E}">
        <p14:creationId xmlns:p14="http://schemas.microsoft.com/office/powerpoint/2010/main" val="1627150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比赛修正</a:t>
            </a:r>
            <a:endParaRPr lang="zh-CN" altLang="en-US" dirty="0"/>
          </a:p>
        </p:txBody>
      </p:sp>
      <p:sp>
        <p:nvSpPr>
          <p:cNvPr id="3" name="内容占位符 2"/>
          <p:cNvSpPr>
            <a:spLocks noGrp="1"/>
          </p:cNvSpPr>
          <p:nvPr>
            <p:ph idx="1"/>
          </p:nvPr>
        </p:nvSpPr>
        <p:spPr/>
        <p:txBody>
          <a:bodyPr>
            <a:normAutofit/>
          </a:bodyPr>
          <a:lstStyle/>
          <a:p>
            <a:r>
              <a:rPr lang="zh-CN" altLang="en-US" b="1" dirty="0" smtClean="0"/>
              <a:t>情景</a:t>
            </a:r>
            <a:r>
              <a:rPr lang="en-US" altLang="zh-CN" b="1" dirty="0" smtClean="0"/>
              <a:t>B</a:t>
            </a:r>
            <a:r>
              <a:rPr lang="zh-CN" altLang="en-US" b="1" dirty="0" smtClean="0"/>
              <a:t>：比赛成绩输入错误</a:t>
            </a:r>
            <a:r>
              <a:rPr lang="zh-CN" altLang="en-US" b="1" dirty="0" smtClean="0"/>
              <a:t>？</a:t>
            </a:r>
            <a:endParaRPr lang="en-US" altLang="zh-CN" b="1" dirty="0"/>
          </a:p>
          <a:p>
            <a:r>
              <a:rPr lang="zh-CN" altLang="en-US" dirty="0"/>
              <a:t>一局战毕，你手忙脚乱地输入完所有桌次的比赛成绩之后，生成并张贴了第二局的配对。这时候有一位牌手来到你跟前：“裁判，成绩是不是输错了？我上局赢了，但分数没变</a:t>
            </a:r>
            <a:r>
              <a:rPr lang="zh-CN" altLang="en-US" dirty="0" smtClean="0"/>
              <a:t>。”</a:t>
            </a:r>
          </a:p>
        </p:txBody>
      </p:sp>
    </p:spTree>
    <p:extLst>
      <p:ext uri="{BB962C8B-B14F-4D97-AF65-F5344CB8AC3E}">
        <p14:creationId xmlns:p14="http://schemas.microsoft.com/office/powerpoint/2010/main" val="1380442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比赛修正</a:t>
            </a:r>
            <a:endParaRPr lang="zh-CN" altLang="en-US" dirty="0"/>
          </a:p>
        </p:txBody>
      </p:sp>
      <p:sp>
        <p:nvSpPr>
          <p:cNvPr id="3" name="内容占位符 2"/>
          <p:cNvSpPr>
            <a:spLocks noGrp="1"/>
          </p:cNvSpPr>
          <p:nvPr>
            <p:ph idx="1"/>
          </p:nvPr>
        </p:nvSpPr>
        <p:spPr/>
        <p:txBody>
          <a:bodyPr>
            <a:normAutofit/>
          </a:bodyPr>
          <a:lstStyle/>
          <a:p>
            <a:r>
              <a:rPr lang="zh-CN" altLang="en-US" b="1" dirty="0" smtClean="0"/>
              <a:t>情景</a:t>
            </a:r>
            <a:r>
              <a:rPr lang="en-US" altLang="zh-CN" b="1" dirty="0" smtClean="0"/>
              <a:t>C</a:t>
            </a:r>
            <a:r>
              <a:rPr lang="zh-CN" altLang="en-US" b="1" dirty="0" smtClean="0"/>
              <a:t>：让错误的牌手退出比赛</a:t>
            </a:r>
            <a:r>
              <a:rPr lang="zh-CN" altLang="en-US" b="1" dirty="0" smtClean="0"/>
              <a:t>？</a:t>
            </a:r>
            <a:endParaRPr lang="en-US" altLang="zh-CN" b="1" dirty="0" smtClean="0"/>
          </a:p>
          <a:p>
            <a:r>
              <a:rPr lang="zh-CN" altLang="en-US" dirty="0"/>
              <a:t>比赛已战至末局，天色渐暗，已经有落败的牌手选择退赛，好去填饱辘辘饥肠。你输入完上一局的成绩，贴出下一局的配对之后，有一位牌手找到你：“裁判，我没在配对上找到自己的名字啊？”</a:t>
            </a:r>
            <a:endParaRPr lang="en-US" altLang="zh-CN" dirty="0"/>
          </a:p>
          <a:p>
            <a:pPr marL="0" indent="0">
              <a:buNone/>
            </a:pPr>
            <a:endParaRPr lang="en-US" altLang="zh-CN" b="1" dirty="0" smtClean="0"/>
          </a:p>
        </p:txBody>
      </p:sp>
    </p:spTree>
    <p:extLst>
      <p:ext uri="{BB962C8B-B14F-4D97-AF65-F5344CB8AC3E}">
        <p14:creationId xmlns:p14="http://schemas.microsoft.com/office/powerpoint/2010/main" val="635274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大型赛事上如何协助记分员？</a:t>
            </a:r>
            <a:endParaRPr lang="zh-CN" altLang="en-US" dirty="0"/>
          </a:p>
        </p:txBody>
      </p:sp>
      <p:sp>
        <p:nvSpPr>
          <p:cNvPr id="3" name="内容占位符 2"/>
          <p:cNvSpPr>
            <a:spLocks noGrp="1"/>
          </p:cNvSpPr>
          <p:nvPr>
            <p:ph idx="1"/>
          </p:nvPr>
        </p:nvSpPr>
        <p:spPr/>
        <p:txBody>
          <a:bodyPr/>
          <a:lstStyle/>
          <a:p>
            <a:r>
              <a:rPr lang="zh-CN" altLang="en-US" dirty="0" smtClean="0"/>
              <a:t>大型赛事裁判分工更为明确：张贴／巡场／后勤</a:t>
            </a:r>
            <a:endParaRPr lang="en-US" altLang="zh-CN" dirty="0" smtClean="0"/>
          </a:p>
          <a:p>
            <a:r>
              <a:rPr lang="zh-CN" altLang="en-US" dirty="0"/>
              <a:t>张贴</a:t>
            </a:r>
            <a:r>
              <a:rPr lang="zh-CN" altLang="en-US" dirty="0" smtClean="0"/>
              <a:t>组每局开始之前到记分台前报到。</a:t>
            </a:r>
            <a:endParaRPr lang="en-US" altLang="zh-CN" dirty="0" smtClean="0"/>
          </a:p>
          <a:p>
            <a:r>
              <a:rPr lang="zh-CN" altLang="en-US" dirty="0" smtClean="0"/>
              <a:t>记分员的裁判需求（整理成绩单、对局结束程序、处理牌手疑问、处理牌手退赛）会跟后勤组组长提出。</a:t>
            </a:r>
            <a:endParaRPr lang="en-US" altLang="zh-CN" dirty="0" smtClean="0"/>
          </a:p>
          <a:p>
            <a:r>
              <a:rPr lang="zh-CN" altLang="en-US" dirty="0"/>
              <a:t>最</a:t>
            </a:r>
            <a:r>
              <a:rPr lang="zh-CN" altLang="en-US" dirty="0" smtClean="0"/>
              <a:t>忙碌的时候（第一局前，每局最后</a:t>
            </a:r>
            <a:r>
              <a:rPr lang="en-US" altLang="zh-CN" dirty="0" smtClean="0"/>
              <a:t>10</a:t>
            </a:r>
            <a:r>
              <a:rPr lang="zh-CN" altLang="en-US" dirty="0"/>
              <a:t>分钟</a:t>
            </a:r>
            <a:r>
              <a:rPr lang="zh-CN" altLang="en-US" dirty="0" smtClean="0"/>
              <a:t>左右）保护好记分员！</a:t>
            </a:r>
            <a:endParaRPr lang="zh-CN" altLang="en-US" dirty="0"/>
          </a:p>
        </p:txBody>
      </p:sp>
    </p:spTree>
    <p:extLst>
      <p:ext uri="{BB962C8B-B14F-4D97-AF65-F5344CB8AC3E}">
        <p14:creationId xmlns:p14="http://schemas.microsoft.com/office/powerpoint/2010/main" val="1419760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记分员的工具</a:t>
            </a:r>
            <a:endParaRPr lang="zh-CN" altLang="en-US" dirty="0"/>
          </a:p>
        </p:txBody>
      </p:sp>
      <p:sp>
        <p:nvSpPr>
          <p:cNvPr id="3" name="内容占位符 2"/>
          <p:cNvSpPr>
            <a:spLocks noGrp="1"/>
          </p:cNvSpPr>
          <p:nvPr>
            <p:ph idx="1"/>
          </p:nvPr>
        </p:nvSpPr>
        <p:spPr/>
        <p:txBody>
          <a:bodyPr/>
          <a:lstStyle/>
          <a:p>
            <a:r>
              <a:rPr lang="en-US" altLang="zh-CN" dirty="0" err="1" smtClean="0"/>
              <a:t>RTools</a:t>
            </a:r>
            <a:r>
              <a:rPr lang="zh-CN" altLang="en-US" dirty="0" smtClean="0"/>
              <a:t>（作者：</a:t>
            </a:r>
            <a:r>
              <a:rPr lang="en-US" altLang="zh-CN" dirty="0" smtClean="0"/>
              <a:t>Jordan Baker</a:t>
            </a:r>
            <a:r>
              <a:rPr lang="zh-CN" altLang="en-US" dirty="0" smtClean="0"/>
              <a:t>，</a:t>
            </a:r>
            <a:r>
              <a:rPr lang="en-US" altLang="zh-CN" dirty="0" err="1" smtClean="0"/>
              <a:t>bradleyjx</a:t>
            </a:r>
            <a:r>
              <a:rPr lang="zh-CN" altLang="en-US" dirty="0" smtClean="0"/>
              <a:t>）</a:t>
            </a:r>
            <a:endParaRPr lang="en-US" altLang="zh-CN" dirty="0" smtClean="0"/>
          </a:p>
          <a:p>
            <a:pPr lvl="1"/>
            <a:r>
              <a:rPr lang="zh-CN" altLang="en-US" dirty="0" smtClean="0"/>
              <a:t>生成单独的信息显示窗口，可通过投影仪等显示比赛信息</a:t>
            </a:r>
            <a:endParaRPr lang="en-US" altLang="zh-CN" dirty="0" smtClean="0"/>
          </a:p>
          <a:p>
            <a:pPr lvl="1"/>
            <a:r>
              <a:rPr lang="zh-CN" altLang="en-US" dirty="0" smtClean="0"/>
              <a:t>排除重名</a:t>
            </a:r>
            <a:endParaRPr lang="en-US" altLang="zh-CN" dirty="0" smtClean="0"/>
          </a:p>
          <a:p>
            <a:pPr lvl="1"/>
            <a:r>
              <a:rPr lang="zh-CN" altLang="en-US" dirty="0" smtClean="0"/>
              <a:t>生成在线配对程序</a:t>
            </a:r>
            <a:endParaRPr lang="en-US" altLang="zh-CN" dirty="0" smtClean="0"/>
          </a:p>
          <a:p>
            <a:pPr lvl="1"/>
            <a:endParaRPr lang="zh-CN" altLang="en-US" dirty="0"/>
          </a:p>
        </p:txBody>
      </p:sp>
      <p:pic>
        <p:nvPicPr>
          <p:cNvPr id="4" name="图片 3"/>
          <p:cNvPicPr>
            <a:picLocks noChangeAspect="1"/>
          </p:cNvPicPr>
          <p:nvPr/>
        </p:nvPicPr>
        <p:blipFill>
          <a:blip r:embed="rId2"/>
          <a:stretch>
            <a:fillRect/>
          </a:stretch>
        </p:blipFill>
        <p:spPr>
          <a:xfrm>
            <a:off x="4919384" y="3525761"/>
            <a:ext cx="3152775" cy="1438275"/>
          </a:xfrm>
          <a:prstGeom prst="rect">
            <a:avLst/>
          </a:prstGeom>
        </p:spPr>
      </p:pic>
    </p:spTree>
    <p:extLst>
      <p:ext uri="{BB962C8B-B14F-4D97-AF65-F5344CB8AC3E}">
        <p14:creationId xmlns:p14="http://schemas.microsoft.com/office/powerpoint/2010/main" val="278076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solidFill>
                  <a:srgbClr val="FF0000"/>
                </a:solidFill>
              </a:rPr>
              <a:t>EMERGENCY</a:t>
            </a:r>
            <a:endParaRPr lang="zh-CN" altLang="en-US" dirty="0">
              <a:solidFill>
                <a:srgbClr val="FF0000"/>
              </a:solidFill>
            </a:endParaRPr>
          </a:p>
        </p:txBody>
      </p:sp>
      <p:sp>
        <p:nvSpPr>
          <p:cNvPr id="5" name="副标题 4"/>
          <p:cNvSpPr>
            <a:spLocks noGrp="1"/>
          </p:cNvSpPr>
          <p:nvPr>
            <p:ph type="subTitle" idx="1"/>
          </p:nvPr>
        </p:nvSpPr>
        <p:spPr/>
        <p:txBody>
          <a:bodyPr>
            <a:normAutofit fontScale="92500" lnSpcReduction="20000"/>
          </a:bodyPr>
          <a:lstStyle/>
          <a:p>
            <a:r>
              <a:rPr lang="zh-CN" altLang="en-US" dirty="0" smtClean="0"/>
              <a:t>报告裁判！今天</a:t>
            </a:r>
            <a:r>
              <a:rPr lang="en-US" altLang="zh-CN" dirty="0" smtClean="0"/>
              <a:t>WER</a:t>
            </a:r>
            <a:r>
              <a:rPr lang="zh-CN" altLang="en-US" dirty="0" smtClean="0"/>
              <a:t>崩溃了，没办法使用离线模式，</a:t>
            </a:r>
            <a:r>
              <a:rPr lang="en-US" altLang="zh-CN" dirty="0" smtClean="0"/>
              <a:t>PTQ</a:t>
            </a:r>
            <a:r>
              <a:rPr lang="zh-CN" altLang="en-US" dirty="0" smtClean="0"/>
              <a:t>马上就要开始了，我们要如何办比赛？</a:t>
            </a:r>
            <a:endParaRPr lang="zh-CN" altLang="en-US" dirty="0"/>
          </a:p>
        </p:txBody>
      </p:sp>
    </p:spTree>
    <p:extLst>
      <p:ext uri="{BB962C8B-B14F-4D97-AF65-F5344CB8AC3E}">
        <p14:creationId xmlns:p14="http://schemas.microsoft.com/office/powerpoint/2010/main" val="71898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非官方配对程序</a:t>
            </a:r>
            <a:endParaRPr lang="zh-CN" altLang="en-US" dirty="0"/>
          </a:p>
        </p:txBody>
      </p:sp>
      <p:sp>
        <p:nvSpPr>
          <p:cNvPr id="3" name="内容占位符 2"/>
          <p:cNvSpPr>
            <a:spLocks noGrp="1"/>
          </p:cNvSpPr>
          <p:nvPr>
            <p:ph idx="1"/>
          </p:nvPr>
        </p:nvSpPr>
        <p:spPr>
          <a:xfrm>
            <a:off x="356882" y="1404803"/>
            <a:ext cx="5475507" cy="4351338"/>
          </a:xfrm>
        </p:spPr>
        <p:txBody>
          <a:bodyPr>
            <a:normAutofit/>
          </a:bodyPr>
          <a:lstStyle/>
          <a:p>
            <a:r>
              <a:rPr lang="en-US" altLang="zh-CN" dirty="0" err="1" smtClean="0"/>
              <a:t>TiebreakerJS</a:t>
            </a:r>
            <a:r>
              <a:rPr lang="zh-CN" altLang="en-US" dirty="0" smtClean="0"/>
              <a:t>（作者：</a:t>
            </a:r>
            <a:r>
              <a:rPr lang="en-US" altLang="zh-CN" dirty="0" smtClean="0"/>
              <a:t>Johannes </a:t>
            </a:r>
            <a:r>
              <a:rPr lang="en-US" altLang="zh-CN" dirty="0" err="1" smtClean="0"/>
              <a:t>Kuehnel</a:t>
            </a:r>
            <a:r>
              <a:rPr lang="zh-CN" altLang="en-US" dirty="0" smtClean="0"/>
              <a:t>）</a:t>
            </a:r>
            <a:endParaRPr lang="en-US" altLang="zh-CN" dirty="0" smtClean="0"/>
          </a:p>
          <a:p>
            <a:r>
              <a:rPr lang="en-US" altLang="zh-CN" dirty="0" smtClean="0">
                <a:hlinkClick r:id="rId3"/>
              </a:rPr>
              <a:t>http</a:t>
            </a:r>
            <a:r>
              <a:rPr lang="en-US" altLang="zh-CN" dirty="0">
                <a:hlinkClick r:id="rId3"/>
              </a:rPr>
              <a:t>://tiebreaker.kraken.at</a:t>
            </a:r>
            <a:r>
              <a:rPr lang="en-US" altLang="zh-CN" dirty="0" smtClean="0">
                <a:hlinkClick r:id="rId3"/>
              </a:rPr>
              <a:t>/</a:t>
            </a:r>
            <a:endParaRPr lang="en-US" altLang="zh-CN" dirty="0" smtClean="0"/>
          </a:p>
          <a:p>
            <a:r>
              <a:rPr lang="en-US" altLang="zh-CN" dirty="0">
                <a:hlinkClick r:id="rId4"/>
              </a:rPr>
              <a:t>http://</a:t>
            </a:r>
            <a:r>
              <a:rPr lang="en-US" altLang="zh-CN" dirty="0" smtClean="0">
                <a:hlinkClick r:id="rId4"/>
              </a:rPr>
              <a:t>tiebreaker.kraken.at/cn/</a:t>
            </a:r>
            <a:r>
              <a:rPr lang="zh-CN" altLang="en-US" dirty="0"/>
              <a:t>（</a:t>
            </a:r>
            <a:r>
              <a:rPr lang="zh-CN" altLang="en-US" dirty="0" smtClean="0"/>
              <a:t>中文版）</a:t>
            </a:r>
            <a:endParaRPr lang="en-US" altLang="zh-CN" dirty="0" smtClean="0"/>
          </a:p>
          <a:p>
            <a:r>
              <a:rPr lang="zh-CN" altLang="en-US" dirty="0" smtClean="0"/>
              <a:t>其他采用瑞士式赛制配对之比赛的配对程序（例如国际象棋）</a:t>
            </a:r>
            <a:endParaRPr lang="en-US" altLang="zh-CN" dirty="0" smtClean="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063" y="735227"/>
            <a:ext cx="3199300" cy="5690489"/>
          </a:xfrm>
          <a:prstGeom prst="rect">
            <a:avLst/>
          </a:prstGeom>
        </p:spPr>
      </p:pic>
      <p:sp>
        <p:nvSpPr>
          <p:cNvPr id="5" name="文本框 4"/>
          <p:cNvSpPr txBox="1"/>
          <p:nvPr/>
        </p:nvSpPr>
        <p:spPr>
          <a:xfrm>
            <a:off x="356882" y="3753317"/>
            <a:ext cx="5141875" cy="1754326"/>
          </a:xfrm>
          <a:prstGeom prst="rect">
            <a:avLst/>
          </a:prstGeom>
          <a:noFill/>
        </p:spPr>
        <p:txBody>
          <a:bodyPr wrap="square" rtlCol="0">
            <a:spAutoFit/>
          </a:bodyPr>
          <a:lstStyle/>
          <a:p>
            <a:r>
              <a:rPr lang="zh-CN" altLang="en-US" sz="3600" b="1" dirty="0">
                <a:solidFill>
                  <a:srgbClr val="FF0000"/>
                </a:solidFill>
              </a:rPr>
              <a:t>紧急情况下使用，如赛事需要回报，仍需要手动录入</a:t>
            </a:r>
            <a:r>
              <a:rPr lang="en-US" altLang="zh-CN" sz="3600" b="1" dirty="0">
                <a:solidFill>
                  <a:srgbClr val="FF0000"/>
                </a:solidFill>
              </a:rPr>
              <a:t>WER</a:t>
            </a:r>
            <a:r>
              <a:rPr lang="zh-CN" altLang="en-US" sz="3600" b="1" dirty="0">
                <a:solidFill>
                  <a:srgbClr val="FF0000"/>
                </a:solidFill>
              </a:rPr>
              <a:t>。</a:t>
            </a:r>
            <a:endParaRPr lang="en-US" altLang="zh-CN" sz="3600" b="1" dirty="0">
              <a:solidFill>
                <a:srgbClr val="FF0000"/>
              </a:solidFill>
            </a:endParaRPr>
          </a:p>
        </p:txBody>
      </p:sp>
    </p:spTree>
    <p:extLst>
      <p:ext uri="{BB962C8B-B14F-4D97-AF65-F5344CB8AC3E}">
        <p14:creationId xmlns:p14="http://schemas.microsoft.com/office/powerpoint/2010/main" val="3147096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smtClean="0"/>
              <a:t>手动配对！！！！</a:t>
            </a:r>
            <a:endParaRPr lang="zh-CN" altLang="en-US" dirty="0"/>
          </a:p>
        </p:txBody>
      </p:sp>
      <p:sp>
        <p:nvSpPr>
          <p:cNvPr id="5" name="副标题 4"/>
          <p:cNvSpPr>
            <a:spLocks noGrp="1"/>
          </p:cNvSpPr>
          <p:nvPr>
            <p:ph type="subTitle" idx="1"/>
          </p:nvPr>
        </p:nvSpPr>
        <p:spPr/>
        <p:txBody>
          <a:bodyPr/>
          <a:lstStyle/>
          <a:p>
            <a:r>
              <a:rPr lang="en-US" altLang="zh-CN" dirty="0" smtClean="0"/>
              <a:t>Edwin</a:t>
            </a:r>
            <a:endParaRPr lang="zh-CN" altLang="en-US" dirty="0"/>
          </a:p>
        </p:txBody>
      </p:sp>
    </p:spTree>
    <p:extLst>
      <p:ext uri="{BB962C8B-B14F-4D97-AF65-F5344CB8AC3E}">
        <p14:creationId xmlns:p14="http://schemas.microsoft.com/office/powerpoint/2010/main" val="386816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记分员</a:t>
            </a:r>
            <a:r>
              <a:rPr lang="zh-CN" altLang="en-US" dirty="0" smtClean="0"/>
              <a:t>？</a:t>
            </a:r>
            <a:endParaRPr lang="zh-CN" altLang="en-US" dirty="0"/>
          </a:p>
        </p:txBody>
      </p:sp>
      <p:sp>
        <p:nvSpPr>
          <p:cNvPr id="3" name="内容占位符 2"/>
          <p:cNvSpPr>
            <a:spLocks noGrp="1"/>
          </p:cNvSpPr>
          <p:nvPr>
            <p:ph idx="1"/>
          </p:nvPr>
        </p:nvSpPr>
        <p:spPr/>
        <p:txBody>
          <a:bodyPr>
            <a:noAutofit/>
          </a:bodyPr>
          <a:lstStyle/>
          <a:p>
            <a:pPr lvl="1"/>
            <a:r>
              <a:rPr lang="zh-CN" altLang="zh-CN" sz="3200" dirty="0"/>
              <a:t>记分员须确保在比赛整个过程当中生成的对局配对和其他比赛记录文档都正确无误。记分员的责任包括：</a:t>
            </a:r>
          </a:p>
          <a:p>
            <a:pPr lvl="2"/>
            <a:r>
              <a:rPr lang="zh-CN" altLang="zh-CN" sz="2400" dirty="0"/>
              <a:t>为每局对局生成正确的对局配对并准确地输入该局对局的比赛结果。</a:t>
            </a:r>
          </a:p>
          <a:p>
            <a:pPr lvl="2"/>
            <a:r>
              <a:rPr lang="zh-CN" altLang="zh-CN" sz="2400" dirty="0"/>
              <a:t>在与主审协商后，解决所出现的一切记分问题。</a:t>
            </a:r>
          </a:p>
          <a:p>
            <a:pPr lvl="2"/>
            <a:r>
              <a:rPr lang="zh-CN" altLang="zh-CN" sz="2400" dirty="0"/>
              <a:t>确保在将要上报给DCI的比赛报告中包含有所有的必要信息。</a:t>
            </a:r>
          </a:p>
          <a:p>
            <a:pPr lvl="1"/>
            <a:r>
              <a:rPr lang="zh-CN" altLang="zh-CN" sz="3200" dirty="0"/>
              <a:t>主审在确定如何对记分错误进行修正方面拥有最终决定权</a:t>
            </a:r>
            <a:r>
              <a:rPr lang="zh-CN" altLang="zh-CN" sz="3200" dirty="0" smtClean="0"/>
              <a:t>。</a:t>
            </a:r>
            <a:endParaRPr lang="zh-CN" altLang="zh-CN" sz="3200" dirty="0"/>
          </a:p>
        </p:txBody>
      </p:sp>
    </p:spTree>
    <p:extLst>
      <p:ext uri="{BB962C8B-B14F-4D97-AF65-F5344CB8AC3E}">
        <p14:creationId xmlns:p14="http://schemas.microsoft.com/office/powerpoint/2010/main" val="702348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smtClean="0"/>
              <a:t>问题时间？</a:t>
            </a:r>
            <a:endParaRPr lang="zh-CN" altLang="en-US" dirty="0"/>
          </a:p>
        </p:txBody>
      </p:sp>
      <p:sp>
        <p:nvSpPr>
          <p:cNvPr id="5" name="副标题 4"/>
          <p:cNvSpPr>
            <a:spLocks noGrp="1"/>
          </p:cNvSpPr>
          <p:nvPr>
            <p:ph type="subTitle" idx="1"/>
          </p:nvPr>
        </p:nvSpPr>
        <p:spPr/>
        <p:txBody>
          <a:bodyPr/>
          <a:lstStyle/>
          <a:p>
            <a:r>
              <a:rPr lang="en-US" altLang="zh-CN" dirty="0" smtClean="0"/>
              <a:t>Questions?</a:t>
            </a:r>
            <a:endParaRPr lang="zh-CN" altLang="en-US" dirty="0"/>
          </a:p>
        </p:txBody>
      </p:sp>
    </p:spTree>
    <p:extLst>
      <p:ext uri="{BB962C8B-B14F-4D97-AF65-F5344CB8AC3E}">
        <p14:creationId xmlns:p14="http://schemas.microsoft.com/office/powerpoint/2010/main" val="2821048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000" dirty="0" smtClean="0"/>
              <a:t>记分员比赛时工作一景</a:t>
            </a:r>
            <a:endParaRPr lang="zh-CN" altLang="en-US" sz="4000"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7788" y="1688306"/>
            <a:ext cx="4629150" cy="3471862"/>
          </a:xfrm>
        </p:spPr>
      </p:pic>
      <p:sp>
        <p:nvSpPr>
          <p:cNvPr id="6" name="文本占位符 5"/>
          <p:cNvSpPr>
            <a:spLocks noGrp="1"/>
          </p:cNvSpPr>
          <p:nvPr>
            <p:ph type="body" sz="half" idx="2"/>
          </p:nvPr>
        </p:nvSpPr>
        <p:spPr/>
        <p:txBody>
          <a:bodyPr>
            <a:normAutofit/>
          </a:bodyPr>
          <a:lstStyle/>
          <a:p>
            <a:r>
              <a:rPr lang="en-US" altLang="zh-CN" sz="3600" dirty="0"/>
              <a:t>GP Manila 2015</a:t>
            </a:r>
          </a:p>
        </p:txBody>
      </p:sp>
    </p:spTree>
    <p:extLst>
      <p:ext uri="{BB962C8B-B14F-4D97-AF65-F5344CB8AC3E}">
        <p14:creationId xmlns:p14="http://schemas.microsoft.com/office/powerpoint/2010/main" val="2193254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比赛过程中记分员要干些什么？</a:t>
            </a:r>
            <a:endParaRPr lang="zh-CN" altLang="en-US" dirty="0"/>
          </a:p>
        </p:txBody>
      </p:sp>
      <p:sp>
        <p:nvSpPr>
          <p:cNvPr id="6" name="内容占位符 5"/>
          <p:cNvSpPr>
            <a:spLocks noGrp="1"/>
          </p:cNvSpPr>
          <p:nvPr>
            <p:ph idx="1"/>
          </p:nvPr>
        </p:nvSpPr>
        <p:spPr/>
        <p:txBody>
          <a:bodyPr>
            <a:normAutofit/>
          </a:bodyPr>
          <a:lstStyle/>
          <a:p>
            <a:r>
              <a:rPr lang="zh-CN" altLang="en-US" sz="5400" b="1" dirty="0">
                <a:solidFill>
                  <a:srgbClr val="FF0000"/>
                </a:solidFill>
              </a:rPr>
              <a:t>赛前</a:t>
            </a:r>
            <a:endParaRPr lang="en-US" altLang="zh-CN" sz="5400" b="1" dirty="0">
              <a:solidFill>
                <a:srgbClr val="FF0000"/>
              </a:solidFill>
            </a:endParaRPr>
          </a:p>
          <a:p>
            <a:r>
              <a:rPr lang="zh-CN" altLang="en-US" sz="5400" dirty="0"/>
              <a:t>赛中</a:t>
            </a:r>
            <a:endParaRPr lang="en-US" altLang="zh-CN" sz="5400" dirty="0"/>
          </a:p>
          <a:p>
            <a:r>
              <a:rPr lang="zh-CN" altLang="en-US" sz="5400" dirty="0"/>
              <a:t>赛后</a:t>
            </a:r>
            <a:endParaRPr lang="en-US" altLang="zh-CN" sz="5400" dirty="0"/>
          </a:p>
        </p:txBody>
      </p:sp>
    </p:spTree>
    <p:extLst>
      <p:ext uri="{BB962C8B-B14F-4D97-AF65-F5344CB8AC3E}">
        <p14:creationId xmlns:p14="http://schemas.microsoft.com/office/powerpoint/2010/main" val="248032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赛前</a:t>
            </a:r>
            <a:endParaRPr lang="zh-CN" altLang="en-US" dirty="0"/>
          </a:p>
        </p:txBody>
      </p:sp>
      <p:sp>
        <p:nvSpPr>
          <p:cNvPr id="3" name="内容占位符 2"/>
          <p:cNvSpPr>
            <a:spLocks noGrp="1"/>
          </p:cNvSpPr>
          <p:nvPr>
            <p:ph idx="1"/>
          </p:nvPr>
        </p:nvSpPr>
        <p:spPr/>
        <p:txBody>
          <a:bodyPr>
            <a:normAutofit/>
          </a:bodyPr>
          <a:lstStyle/>
          <a:p>
            <a:r>
              <a:rPr lang="zh-CN" altLang="en-US" sz="3600" dirty="0"/>
              <a:t>与店家协商预报名时牌手需提交的信息，确定预报名方式</a:t>
            </a:r>
            <a:endParaRPr lang="en-US" altLang="zh-CN" sz="3600" dirty="0"/>
          </a:p>
          <a:p>
            <a:r>
              <a:rPr lang="zh-CN" altLang="en-US" sz="3600" dirty="0"/>
              <a:t>录入预报名信息</a:t>
            </a:r>
            <a:endParaRPr lang="en-US" altLang="zh-CN" sz="3600" dirty="0"/>
          </a:p>
          <a:p>
            <a:r>
              <a:rPr lang="zh-CN" altLang="en-US" sz="3600" dirty="0"/>
              <a:t>录入现场报名信息</a:t>
            </a:r>
            <a:endParaRPr lang="en-US" altLang="zh-CN" sz="3600" dirty="0"/>
          </a:p>
          <a:p>
            <a:r>
              <a:rPr lang="zh-CN" altLang="en-US" sz="3600" dirty="0"/>
              <a:t>确认报名信息</a:t>
            </a:r>
            <a:r>
              <a:rPr lang="zh-CN" altLang="en-US" sz="3600" dirty="0" smtClean="0"/>
              <a:t>无误</a:t>
            </a:r>
            <a:endParaRPr lang="en-US" altLang="zh-CN" sz="3600" dirty="0"/>
          </a:p>
        </p:txBody>
      </p:sp>
    </p:spTree>
    <p:extLst>
      <p:ext uri="{BB962C8B-B14F-4D97-AF65-F5344CB8AC3E}">
        <p14:creationId xmlns:p14="http://schemas.microsoft.com/office/powerpoint/2010/main" val="273497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比赛过程中记分员要干些什么？</a:t>
            </a:r>
            <a:endParaRPr lang="zh-CN" altLang="en-US" dirty="0"/>
          </a:p>
        </p:txBody>
      </p:sp>
      <p:sp>
        <p:nvSpPr>
          <p:cNvPr id="6" name="内容占位符 5"/>
          <p:cNvSpPr>
            <a:spLocks noGrp="1"/>
          </p:cNvSpPr>
          <p:nvPr>
            <p:ph idx="1"/>
          </p:nvPr>
        </p:nvSpPr>
        <p:spPr/>
        <p:txBody>
          <a:bodyPr>
            <a:normAutofit/>
          </a:bodyPr>
          <a:lstStyle/>
          <a:p>
            <a:r>
              <a:rPr lang="zh-CN" altLang="en-US" sz="5400" dirty="0"/>
              <a:t>赛前</a:t>
            </a:r>
            <a:endParaRPr lang="en-US" altLang="zh-CN" sz="5400" dirty="0"/>
          </a:p>
          <a:p>
            <a:r>
              <a:rPr lang="zh-CN" altLang="en-US" sz="5400" b="1" dirty="0">
                <a:solidFill>
                  <a:srgbClr val="FF0000"/>
                </a:solidFill>
              </a:rPr>
              <a:t>赛中</a:t>
            </a:r>
            <a:endParaRPr lang="en-US" altLang="zh-CN" sz="5400" b="1" dirty="0">
              <a:solidFill>
                <a:srgbClr val="FF0000"/>
              </a:solidFill>
            </a:endParaRPr>
          </a:p>
          <a:p>
            <a:r>
              <a:rPr lang="zh-CN" altLang="en-US" sz="5400" dirty="0"/>
              <a:t>赛后</a:t>
            </a:r>
            <a:endParaRPr lang="en-US" altLang="zh-CN" sz="5400" dirty="0"/>
          </a:p>
        </p:txBody>
      </p:sp>
    </p:spTree>
    <p:extLst>
      <p:ext uri="{BB962C8B-B14F-4D97-AF65-F5344CB8AC3E}">
        <p14:creationId xmlns:p14="http://schemas.microsoft.com/office/powerpoint/2010/main" val="67944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赛中</a:t>
            </a:r>
            <a:endParaRPr lang="zh-CN" altLang="en-US" dirty="0"/>
          </a:p>
        </p:txBody>
      </p:sp>
      <p:sp>
        <p:nvSpPr>
          <p:cNvPr id="3" name="内容占位符 2"/>
          <p:cNvSpPr>
            <a:spLocks noGrp="1"/>
          </p:cNvSpPr>
          <p:nvPr>
            <p:ph idx="1"/>
          </p:nvPr>
        </p:nvSpPr>
        <p:spPr/>
        <p:txBody>
          <a:bodyPr>
            <a:normAutofit/>
          </a:bodyPr>
          <a:lstStyle/>
          <a:p>
            <a:r>
              <a:rPr lang="zh-CN" altLang="en-US" sz="3600" dirty="0"/>
              <a:t>打印比赛过程中需要的纸质材料（必要时与主审协商）</a:t>
            </a:r>
            <a:endParaRPr lang="en-US" altLang="zh-CN" sz="3600" dirty="0"/>
          </a:p>
          <a:p>
            <a:r>
              <a:rPr lang="zh-CN" altLang="en-US" sz="3600" dirty="0"/>
              <a:t>生成配对，录入比赛成绩</a:t>
            </a:r>
            <a:endParaRPr lang="en-US" altLang="zh-CN" sz="3600" dirty="0"/>
          </a:p>
          <a:p>
            <a:r>
              <a:rPr lang="zh-CN" altLang="en-US" sz="3600" dirty="0"/>
              <a:t>录入</a:t>
            </a:r>
            <a:r>
              <a:rPr lang="zh-CN" altLang="en-US" sz="3600" dirty="0" smtClean="0"/>
              <a:t>判罚</a:t>
            </a:r>
            <a:endParaRPr lang="en-US" altLang="zh-CN" sz="3600" dirty="0"/>
          </a:p>
        </p:txBody>
      </p:sp>
    </p:spTree>
    <p:extLst>
      <p:ext uri="{BB962C8B-B14F-4D97-AF65-F5344CB8AC3E}">
        <p14:creationId xmlns:p14="http://schemas.microsoft.com/office/powerpoint/2010/main" val="245117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比赛过程中记分员要干些什么？</a:t>
            </a:r>
            <a:endParaRPr lang="zh-CN" altLang="en-US" dirty="0"/>
          </a:p>
        </p:txBody>
      </p:sp>
      <p:sp>
        <p:nvSpPr>
          <p:cNvPr id="6" name="内容占位符 5"/>
          <p:cNvSpPr>
            <a:spLocks noGrp="1"/>
          </p:cNvSpPr>
          <p:nvPr>
            <p:ph idx="1"/>
          </p:nvPr>
        </p:nvSpPr>
        <p:spPr/>
        <p:txBody>
          <a:bodyPr>
            <a:normAutofit/>
          </a:bodyPr>
          <a:lstStyle/>
          <a:p>
            <a:r>
              <a:rPr lang="zh-CN" altLang="en-US" sz="5400" dirty="0"/>
              <a:t>赛前</a:t>
            </a:r>
            <a:endParaRPr lang="en-US" altLang="zh-CN" sz="5400" dirty="0"/>
          </a:p>
          <a:p>
            <a:r>
              <a:rPr lang="zh-CN" altLang="en-US" sz="5400" dirty="0"/>
              <a:t>赛中</a:t>
            </a:r>
            <a:endParaRPr lang="en-US" altLang="zh-CN" sz="5400" dirty="0"/>
          </a:p>
          <a:p>
            <a:r>
              <a:rPr lang="zh-CN" altLang="en-US" sz="5400" b="1" dirty="0">
                <a:solidFill>
                  <a:srgbClr val="FF0000"/>
                </a:solidFill>
              </a:rPr>
              <a:t>赛后</a:t>
            </a:r>
            <a:endParaRPr lang="en-US" altLang="zh-CN" sz="5400" b="1" dirty="0">
              <a:solidFill>
                <a:srgbClr val="FF0000"/>
              </a:solidFill>
            </a:endParaRPr>
          </a:p>
        </p:txBody>
      </p:sp>
    </p:spTree>
    <p:extLst>
      <p:ext uri="{BB962C8B-B14F-4D97-AF65-F5344CB8AC3E}">
        <p14:creationId xmlns:p14="http://schemas.microsoft.com/office/powerpoint/2010/main" val="179606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TM04033923[[fn=深度]]</Template>
  <TotalTime>342</TotalTime>
  <Words>2458</Words>
  <Application>Microsoft Office PowerPoint</Application>
  <PresentationFormat>全屏显示(4:3)</PresentationFormat>
  <Paragraphs>238</Paragraphs>
  <Slides>30</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华文楷体</vt:lpstr>
      <vt:lpstr>思源黑体 CN Normal</vt:lpstr>
      <vt:lpstr>宋体</vt:lpstr>
      <vt:lpstr>Arial</vt:lpstr>
      <vt:lpstr>Calibri</vt:lpstr>
      <vt:lpstr>Corbel</vt:lpstr>
      <vt:lpstr>深度</vt:lpstr>
      <vt:lpstr>记分员与比赛 特殊情况下的特殊处理</vt:lpstr>
      <vt:lpstr>记分员？</vt:lpstr>
      <vt:lpstr>记分员？</vt:lpstr>
      <vt:lpstr>记分员比赛时工作一景</vt:lpstr>
      <vt:lpstr>比赛过程中记分员要干些什么？</vt:lpstr>
      <vt:lpstr>赛前</vt:lpstr>
      <vt:lpstr>比赛过程中记分员要干些什么？</vt:lpstr>
      <vt:lpstr>赛中</vt:lpstr>
      <vt:lpstr>比赛过程中记分员要干些什么？</vt:lpstr>
      <vt:lpstr>赛后</vt:lpstr>
      <vt:lpstr>记分工具</vt:lpstr>
      <vt:lpstr>软件界面</vt:lpstr>
      <vt:lpstr>赛前工作</vt:lpstr>
      <vt:lpstr>录入预报名名单</vt:lpstr>
      <vt:lpstr>赛前工作</vt:lpstr>
      <vt:lpstr>现场报名</vt:lpstr>
      <vt:lpstr>赛中工作</vt:lpstr>
      <vt:lpstr>第一局比赛开始之前…</vt:lpstr>
      <vt:lpstr>赛中工作</vt:lpstr>
      <vt:lpstr>每一局你都逃不掉…</vt:lpstr>
      <vt:lpstr>赛后工作</vt:lpstr>
      <vt:lpstr>比赛修正</vt:lpstr>
      <vt:lpstr>比赛修正</vt:lpstr>
      <vt:lpstr>比赛修正</vt:lpstr>
      <vt:lpstr>大型赛事上如何协助记分员？</vt:lpstr>
      <vt:lpstr>记分员的工具</vt:lpstr>
      <vt:lpstr>EMERGENCY</vt:lpstr>
      <vt:lpstr>非官方配对程序</vt:lpstr>
      <vt:lpstr>手动配对！！！！</vt:lpstr>
      <vt:lpstr>问题时间？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如何正确填写成绩条</dc:title>
  <dc:creator>Zhaoben Xu</dc:creator>
  <cp:lastModifiedBy>Zhaoben Xu</cp:lastModifiedBy>
  <cp:revision>30</cp:revision>
  <dcterms:created xsi:type="dcterms:W3CDTF">2014-10-01T16:58:18Z</dcterms:created>
  <dcterms:modified xsi:type="dcterms:W3CDTF">2015-03-15T01:21:09Z</dcterms:modified>
</cp:coreProperties>
</file>