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77" r:id="rId9"/>
    <p:sldId id="278" r:id="rId10"/>
    <p:sldId id="279" r:id="rId11"/>
    <p:sldId id="262" r:id="rId12"/>
    <p:sldId id="267" r:id="rId13"/>
    <p:sldId id="270" r:id="rId14"/>
    <p:sldId id="272" r:id="rId15"/>
    <p:sldId id="263" r:id="rId16"/>
    <p:sldId id="264" r:id="rId17"/>
    <p:sldId id="266" r:id="rId18"/>
    <p:sldId id="26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magicjudges.org/telliott/" TargetMode="External"/><Relationship Id="rId2" Type="http://schemas.openxmlformats.org/officeDocument/2006/relationships/hyperlink" Target="http://blogs.magicjudges.org/knowledgepool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s.magicjudges.org/rulestips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4142064"/>
            <a:ext cx="8915399" cy="226278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MTG </a:t>
            </a:r>
            <a:r>
              <a:rPr lang="zh-CN" altLang="en-US" dirty="0"/>
              <a:t>英文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3316" y="5960227"/>
            <a:ext cx="8915399" cy="1126283"/>
          </a:xfrm>
        </p:spPr>
        <p:txBody>
          <a:bodyPr/>
          <a:lstStyle/>
          <a:p>
            <a:r>
              <a:rPr lang="zh-CN" altLang="en-US" dirty="0"/>
              <a:t>江爱力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204" y="545493"/>
            <a:ext cx="8667408" cy="487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2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131" y="624110"/>
            <a:ext cx="9776481" cy="1280890"/>
          </a:xfrm>
        </p:spPr>
        <p:txBody>
          <a:bodyPr/>
          <a:lstStyle/>
          <a:p>
            <a:r>
              <a:rPr lang="en-US" dirty="0"/>
              <a:t>MTG English terms you DO need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dirty="0"/>
              <a:t>Head Judge Announcement</a:t>
            </a:r>
          </a:p>
          <a:p>
            <a:r>
              <a:rPr lang="en-US" dirty="0"/>
              <a:t>Penalties</a:t>
            </a:r>
          </a:p>
          <a:p>
            <a:r>
              <a:rPr lang="en-US" dirty="0"/>
              <a:t>Parts of a Turn</a:t>
            </a:r>
          </a:p>
          <a:p>
            <a:r>
              <a:rPr lang="en-US" dirty="0"/>
              <a:t>Basic Card Types</a:t>
            </a:r>
          </a:p>
          <a:p>
            <a:r>
              <a:rPr lang="en-US" dirty="0"/>
              <a:t>Zones</a:t>
            </a:r>
          </a:p>
          <a:p>
            <a:pPr lvl="1"/>
            <a:r>
              <a:rPr lang="en-US" dirty="0"/>
              <a:t>Library</a:t>
            </a:r>
          </a:p>
          <a:p>
            <a:pPr lvl="1"/>
            <a:r>
              <a:rPr lang="en-US" dirty="0"/>
              <a:t>Hand</a:t>
            </a:r>
          </a:p>
          <a:p>
            <a:pPr lvl="1"/>
            <a:r>
              <a:rPr lang="en-US" dirty="0"/>
              <a:t>Battlefield</a:t>
            </a:r>
          </a:p>
          <a:p>
            <a:pPr lvl="1"/>
            <a:r>
              <a:rPr lang="en-US" dirty="0"/>
              <a:t>Graveyard</a:t>
            </a:r>
          </a:p>
          <a:p>
            <a:pPr lvl="1"/>
            <a:r>
              <a:rPr lang="en-US" dirty="0"/>
              <a:t>Stack</a:t>
            </a:r>
          </a:p>
          <a:p>
            <a:pPr lvl="1"/>
            <a:r>
              <a:rPr lang="en-US" dirty="0"/>
              <a:t>Exile</a:t>
            </a:r>
          </a:p>
          <a:p>
            <a:pPr lvl="1"/>
            <a:r>
              <a:rPr lang="en-US" dirty="0"/>
              <a:t>Command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736" y="3161076"/>
            <a:ext cx="5633406" cy="369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9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519" y="624110"/>
            <a:ext cx="9919093" cy="1280890"/>
          </a:xfrm>
        </p:spPr>
        <p:txBody>
          <a:bodyPr/>
          <a:lstStyle/>
          <a:p>
            <a:r>
              <a:rPr lang="en-US" dirty="0"/>
              <a:t>MTG English terms you DON’T need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Specific Card Names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733" y="1317072"/>
            <a:ext cx="4131593" cy="553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01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459" y="400203"/>
            <a:ext cx="4536638" cy="616298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975" y="226503"/>
            <a:ext cx="4803996" cy="633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92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2631" y="624110"/>
            <a:ext cx="9851981" cy="1280890"/>
          </a:xfrm>
        </p:spPr>
        <p:txBody>
          <a:bodyPr/>
          <a:lstStyle/>
          <a:p>
            <a:r>
              <a:rPr lang="en-US" dirty="0"/>
              <a:t>MTG English terms you DON’T need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Specific Card Names</a:t>
            </a:r>
          </a:p>
          <a:p>
            <a:r>
              <a:rPr lang="en-US" dirty="0"/>
              <a:t>Specific Abilities</a:t>
            </a:r>
          </a:p>
          <a:p>
            <a:pPr marL="0" indent="0">
              <a:buNone/>
            </a:pPr>
            <a:r>
              <a:rPr lang="en-US" dirty="0"/>
              <a:t>      and Keywords</a:t>
            </a:r>
          </a:p>
          <a:p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904" y="2250428"/>
            <a:ext cx="5889072" cy="441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35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853" y="624110"/>
            <a:ext cx="9868759" cy="1280890"/>
          </a:xfrm>
        </p:spPr>
        <p:txBody>
          <a:bodyPr/>
          <a:lstStyle/>
          <a:p>
            <a:r>
              <a:rPr lang="en-US" dirty="0"/>
              <a:t>MTG English terms you DON’T need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Specific Card Names</a:t>
            </a:r>
          </a:p>
          <a:p>
            <a:r>
              <a:rPr lang="en-US" dirty="0"/>
              <a:t>Specific Abilities and Keywords</a:t>
            </a:r>
          </a:p>
          <a:p>
            <a:r>
              <a:rPr lang="en-US" dirty="0"/>
              <a:t>Don’t need to form</a:t>
            </a:r>
          </a:p>
          <a:p>
            <a:pPr marL="0" indent="0">
              <a:buNone/>
            </a:pPr>
            <a:r>
              <a:rPr lang="en-US" dirty="0"/>
              <a:t>      complete sentences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793" y="2919972"/>
            <a:ext cx="5268286" cy="384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30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 Wars!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Pair up.</a:t>
            </a:r>
          </a:p>
          <a:p>
            <a:pPr lvl="0"/>
            <a:r>
              <a:rPr lang="en-US" dirty="0"/>
              <a:t>Play MTG completely in English.</a:t>
            </a:r>
          </a:p>
          <a:p>
            <a:pPr lvl="0"/>
            <a:r>
              <a:rPr lang="en-US" dirty="0"/>
              <a:t>If you don’t know how to say </a:t>
            </a:r>
          </a:p>
          <a:p>
            <a:pPr marL="0" lvl="0" indent="0">
              <a:buNone/>
            </a:pPr>
            <a:r>
              <a:rPr lang="en-US" dirty="0"/>
              <a:t>      something clearly, ask your </a:t>
            </a:r>
          </a:p>
          <a:p>
            <a:pPr marL="0" lvl="0" indent="0">
              <a:buNone/>
            </a:pPr>
            <a:r>
              <a:rPr lang="en-US" dirty="0"/>
              <a:t>      opponent!</a:t>
            </a:r>
          </a:p>
          <a:p>
            <a:pPr lvl="0"/>
            <a:r>
              <a:rPr lang="en-US" dirty="0"/>
              <a:t>If neither of you know</a:t>
            </a:r>
          </a:p>
          <a:p>
            <a:pPr marL="0" lvl="0" indent="0">
              <a:buNone/>
            </a:pPr>
            <a:r>
              <a:rPr lang="en-US" dirty="0"/>
              <a:t>      call a judge!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040" y="1767302"/>
            <a:ext cx="5672960" cy="414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2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MTG </a:t>
            </a:r>
            <a:r>
              <a:rPr lang="zh-CN" altLang="en-US" dirty="0"/>
              <a:t>英文怎么提高？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L3 </a:t>
            </a:r>
            <a:r>
              <a:rPr lang="zh-CN" altLang="en-US" dirty="0"/>
              <a:t>英文要求</a:t>
            </a:r>
            <a:endParaRPr lang="en-US" dirty="0"/>
          </a:p>
          <a:p>
            <a:pPr lvl="1"/>
            <a:r>
              <a:rPr lang="en-US" dirty="0"/>
              <a:t>English competency is only required to the extent necessary to lead a team at a Grand Prix and read official documentation.</a:t>
            </a:r>
          </a:p>
          <a:p>
            <a:pPr lvl="0"/>
            <a:r>
              <a:rPr lang="en-US" dirty="0"/>
              <a:t>MTG Judge blogs</a:t>
            </a:r>
          </a:p>
          <a:p>
            <a:pPr lvl="1"/>
            <a:r>
              <a:rPr lang="en-US" dirty="0"/>
              <a:t>Knowledge Pool: </a:t>
            </a:r>
            <a:r>
              <a:rPr lang="en-US" u="sng" dirty="0">
                <a:hlinkClick r:id="rId2"/>
              </a:rPr>
              <a:t>http://blogs.magicjudges.org/knowledgepool/</a:t>
            </a:r>
            <a:endParaRPr lang="en-US" dirty="0"/>
          </a:p>
          <a:p>
            <a:pPr lvl="1"/>
            <a:r>
              <a:rPr lang="en-US" dirty="0"/>
              <a:t>Policy Perspectives: </a:t>
            </a:r>
            <a:r>
              <a:rPr lang="en-US" u="sng" dirty="0">
                <a:hlinkClick r:id="rId3"/>
              </a:rPr>
              <a:t>http://blogs.magicjudges.org/telliott/</a:t>
            </a:r>
            <a:endParaRPr lang="en-US" dirty="0"/>
          </a:p>
          <a:p>
            <a:pPr lvl="1"/>
            <a:r>
              <a:rPr lang="en-US" dirty="0"/>
              <a:t>Rules Tips: </a:t>
            </a:r>
            <a:r>
              <a:rPr lang="en-US" u="sng" dirty="0">
                <a:hlinkClick r:id="rId4"/>
              </a:rPr>
              <a:t>http://blogs.magicjudges.org/rulestips/</a:t>
            </a:r>
            <a:endParaRPr lang="en-US" dirty="0"/>
          </a:p>
          <a:p>
            <a:r>
              <a:rPr lang="en-US" dirty="0"/>
              <a:t>Form a support group</a:t>
            </a:r>
          </a:p>
        </p:txBody>
      </p:sp>
    </p:spTree>
    <p:extLst>
      <p:ext uri="{BB962C8B-B14F-4D97-AF65-F5344CB8AC3E}">
        <p14:creationId xmlns:p14="http://schemas.microsoft.com/office/powerpoint/2010/main" val="231104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MTG </a:t>
            </a:r>
            <a:r>
              <a:rPr lang="zh-CN" altLang="en-US" dirty="0"/>
              <a:t>英文怎么提高？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Find a mentor.</a:t>
            </a:r>
          </a:p>
          <a:p>
            <a:pPr lvl="1"/>
            <a:r>
              <a:rPr lang="en-US" dirty="0" err="1"/>
              <a:t>JudgeApps</a:t>
            </a:r>
            <a:r>
              <a:rPr lang="en-US" dirty="0"/>
              <a:t> is full of English-speaking judges.</a:t>
            </a:r>
          </a:p>
          <a:p>
            <a:pPr lvl="0"/>
            <a:r>
              <a:rPr lang="en-US" dirty="0"/>
              <a:t>Judge Project </a:t>
            </a:r>
            <a:r>
              <a:rPr lang="zh-CN" altLang="en-US" dirty="0"/>
              <a:t>呢？</a:t>
            </a:r>
            <a:endParaRPr lang="en-US" altLang="zh-CN" dirty="0"/>
          </a:p>
          <a:p>
            <a:pPr lvl="0"/>
            <a:r>
              <a:rPr lang="en-US" altLang="zh-CN" dirty="0"/>
              <a:t>Talk to the foreign players</a:t>
            </a:r>
          </a:p>
          <a:p>
            <a:pPr marL="0" lvl="0" indent="0">
              <a:buNone/>
            </a:pPr>
            <a:r>
              <a:rPr lang="en-US" altLang="zh-CN" dirty="0"/>
              <a:t>      in your local store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460" y="2918245"/>
            <a:ext cx="5607151" cy="368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问题？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6797" y="1189054"/>
            <a:ext cx="8900719" cy="5562950"/>
          </a:xfrm>
        </p:spPr>
      </p:pic>
    </p:spTree>
    <p:extLst>
      <p:ext uri="{BB962C8B-B14F-4D97-AF65-F5344CB8AC3E}">
        <p14:creationId xmlns:p14="http://schemas.microsoft.com/office/powerpoint/2010/main" val="1421874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我们为什么需要</a:t>
            </a:r>
            <a:r>
              <a:rPr lang="en-US" altLang="zh-CN" dirty="0"/>
              <a:t>MTG</a:t>
            </a:r>
            <a:r>
              <a:rPr lang="zh-CN" altLang="en-US" dirty="0"/>
              <a:t>英文？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MTG is the world’s largest and most popular TCG</a:t>
            </a:r>
          </a:p>
          <a:p>
            <a:pPr lvl="0"/>
            <a:r>
              <a:rPr lang="en-US" dirty="0"/>
              <a:t>Popularity and Internationalization</a:t>
            </a:r>
          </a:p>
          <a:p>
            <a:pPr lvl="1"/>
            <a:r>
              <a:rPr lang="en-US" dirty="0"/>
              <a:t>Internationalization works both ways</a:t>
            </a:r>
          </a:p>
          <a:p>
            <a:pPr lvl="0"/>
            <a:r>
              <a:rPr lang="en-US" dirty="0"/>
              <a:t>Complicated board states</a:t>
            </a:r>
          </a:p>
          <a:p>
            <a:pPr lvl="0"/>
            <a:r>
              <a:rPr lang="en-US" dirty="0"/>
              <a:t>MTG-specific terms and slang</a:t>
            </a:r>
          </a:p>
          <a:p>
            <a:pPr lvl="1"/>
            <a:r>
              <a:rPr lang="en-US" dirty="0"/>
              <a:t>Examples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410" y="3324835"/>
            <a:ext cx="5290657" cy="330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4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知道</a:t>
            </a:r>
            <a:r>
              <a:rPr lang="en-US" altLang="zh-CN" dirty="0"/>
              <a:t>MTG</a:t>
            </a:r>
            <a:r>
              <a:rPr lang="zh-CN" altLang="en-US" dirty="0"/>
              <a:t>英文有什么好处？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扩大你的当地社区</a:t>
            </a:r>
            <a:r>
              <a:rPr lang="en-US" dirty="0"/>
              <a:t> – </a:t>
            </a:r>
            <a:r>
              <a:rPr lang="zh-CN" altLang="en-US" dirty="0"/>
              <a:t>欢迎没说中文的牌手</a:t>
            </a:r>
            <a:endParaRPr lang="en-US" altLang="zh-CN" dirty="0"/>
          </a:p>
          <a:p>
            <a:pPr lvl="0"/>
            <a:r>
              <a:rPr lang="en-US" dirty="0"/>
              <a:t>Travel, staffing for GPs, etc.</a:t>
            </a:r>
          </a:p>
          <a:p>
            <a:pPr lvl="0"/>
            <a:r>
              <a:rPr lang="en-US" dirty="0"/>
              <a:t>Practicing MTG English can help you improve your non-MTG English</a:t>
            </a:r>
          </a:p>
          <a:p>
            <a:pPr lvl="0"/>
            <a:r>
              <a:rPr lang="en-US" dirty="0"/>
              <a:t>Involvement in judge projects</a:t>
            </a:r>
          </a:p>
          <a:p>
            <a:pPr lvl="0"/>
            <a:r>
              <a:rPr lang="en-US" dirty="0"/>
              <a:t>Increased interaction with </a:t>
            </a:r>
          </a:p>
          <a:p>
            <a:pPr marL="0" lvl="0" indent="0">
              <a:buNone/>
            </a:pPr>
            <a:r>
              <a:rPr lang="en-US" dirty="0"/>
              <a:t>      global judge community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070" y="3624044"/>
            <a:ext cx="5174330" cy="323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8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Answering a Judge 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zh-CN" altLang="en-US" dirty="0"/>
              <a:t>英文裁判 </a:t>
            </a:r>
            <a:r>
              <a:rPr lang="en-US" altLang="zh-CN" dirty="0"/>
              <a:t>– </a:t>
            </a:r>
            <a:r>
              <a:rPr lang="zh-CN" altLang="en-US" dirty="0"/>
              <a:t>中文问题 </a:t>
            </a:r>
            <a:r>
              <a:rPr lang="en-US" altLang="zh-CN" dirty="0"/>
              <a:t>/// </a:t>
            </a:r>
            <a:r>
              <a:rPr lang="zh-CN" altLang="en-US" dirty="0"/>
              <a:t>中文裁判 </a:t>
            </a:r>
            <a:r>
              <a:rPr lang="en-US" altLang="zh-CN" dirty="0"/>
              <a:t>- </a:t>
            </a:r>
            <a:r>
              <a:rPr lang="zh-CN" altLang="en-US" dirty="0"/>
              <a:t>英文问题</a:t>
            </a:r>
            <a:endParaRPr lang="en-US" altLang="zh-CN" dirty="0"/>
          </a:p>
          <a:p>
            <a:pPr lvl="1"/>
            <a:r>
              <a:rPr lang="en-US" dirty="0"/>
              <a:t>At an event with multiple judges, you still take the call and make the ruling, just ask for a translator to help you.</a:t>
            </a:r>
          </a:p>
          <a:p>
            <a:pPr lvl="0"/>
            <a:r>
              <a:rPr lang="en-US" dirty="0"/>
              <a:t>Ask the player to speak slowly and to use gestures to help explain the situation</a:t>
            </a:r>
          </a:p>
          <a:p>
            <a:pPr lvl="0"/>
            <a:r>
              <a:rPr lang="en-US" dirty="0"/>
              <a:t>Some players get concerned that a judge call will take time away from their match and that they won’t get extra time.</a:t>
            </a:r>
          </a:p>
          <a:p>
            <a:pPr lvl="1"/>
            <a:r>
              <a:rPr lang="en-US" dirty="0"/>
              <a:t>Be calm and confident. </a:t>
            </a:r>
          </a:p>
          <a:p>
            <a:pPr lvl="1"/>
            <a:r>
              <a:rPr lang="en-US" dirty="0"/>
              <a:t>Assure them that you will add extra time to their match and ask them to take their time to explain the situation.</a:t>
            </a:r>
          </a:p>
          <a:p>
            <a:pPr lvl="1"/>
            <a:r>
              <a:rPr lang="en-US" dirty="0"/>
              <a:t>It’s better to provide good customer service and take an extra minute or two than it is to rush a call in order to ‘speed up the tournament’</a:t>
            </a:r>
          </a:p>
          <a:p>
            <a:pPr lvl="0"/>
            <a:r>
              <a:rPr lang="en-US" dirty="0"/>
              <a:t>Oracle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88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套牌调查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What do you do if you have to do a deck check completely in a language you don’t know? (Italian, Russian, etc.)</a:t>
            </a:r>
          </a:p>
          <a:p>
            <a:pPr lvl="0"/>
            <a:r>
              <a:rPr lang="en-US" dirty="0"/>
              <a:t>Limited</a:t>
            </a:r>
          </a:p>
          <a:p>
            <a:pPr lvl="1"/>
            <a:r>
              <a:rPr lang="en-US" dirty="0"/>
              <a:t>You can use the collector’s number and artwork to speed up a deck check</a:t>
            </a:r>
          </a:p>
          <a:p>
            <a:pPr lvl="0"/>
            <a:r>
              <a:rPr lang="en-US" dirty="0"/>
              <a:t>Constructed</a:t>
            </a:r>
          </a:p>
          <a:p>
            <a:pPr lvl="1"/>
            <a:r>
              <a:rPr lang="en-US" altLang="zh-CN" dirty="0"/>
              <a:t>Familiarize yourself with the format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582" y="3629811"/>
            <a:ext cx="5187193" cy="291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7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251" y="624110"/>
            <a:ext cx="9256362" cy="1280890"/>
          </a:xfrm>
        </p:spPr>
        <p:txBody>
          <a:bodyPr/>
          <a:lstStyle/>
          <a:p>
            <a:r>
              <a:rPr lang="en-US" dirty="0"/>
              <a:t>MTG English terms you DO need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dirty="0"/>
              <a:t>Head Judge Announcement</a:t>
            </a:r>
          </a:p>
          <a:p>
            <a:pPr lvl="1"/>
            <a:r>
              <a:rPr lang="en-US" dirty="0"/>
              <a:t>Welcome</a:t>
            </a:r>
          </a:p>
          <a:p>
            <a:pPr lvl="1"/>
            <a:r>
              <a:rPr lang="en-US" dirty="0"/>
              <a:t>Introduction</a:t>
            </a:r>
          </a:p>
          <a:p>
            <a:pPr lvl="1"/>
            <a:r>
              <a:rPr lang="en-US" dirty="0" err="1"/>
              <a:t>Decklists</a:t>
            </a:r>
            <a:endParaRPr lang="en-US" dirty="0"/>
          </a:p>
          <a:p>
            <a:pPr lvl="1"/>
            <a:r>
              <a:rPr lang="en-US" dirty="0"/>
              <a:t># of players</a:t>
            </a:r>
          </a:p>
          <a:p>
            <a:pPr lvl="1"/>
            <a:r>
              <a:rPr lang="en-US" dirty="0"/>
              <a:t># of rounds</a:t>
            </a:r>
          </a:p>
          <a:p>
            <a:pPr lvl="1"/>
            <a:r>
              <a:rPr lang="en-US" dirty="0"/>
              <a:t>REL</a:t>
            </a:r>
          </a:p>
          <a:p>
            <a:pPr lvl="1"/>
            <a:r>
              <a:rPr lang="en-US" dirty="0"/>
              <a:t>Time for round</a:t>
            </a:r>
          </a:p>
          <a:p>
            <a:pPr lvl="1"/>
            <a:r>
              <a:rPr lang="en-US" dirty="0"/>
              <a:t>Tardiness penalties</a:t>
            </a:r>
          </a:p>
          <a:p>
            <a:pPr lvl="1"/>
            <a:r>
              <a:rPr lang="en-US" dirty="0"/>
              <a:t>Venue Information</a:t>
            </a:r>
          </a:p>
          <a:p>
            <a:pPr lvl="1"/>
            <a:r>
              <a:rPr lang="en-US" dirty="0"/>
              <a:t>Shuffle thoroughly</a:t>
            </a:r>
          </a:p>
          <a:p>
            <a:pPr lvl="1"/>
            <a:r>
              <a:rPr lang="en-US" dirty="0"/>
              <a:t>Pile shuffle</a:t>
            </a:r>
          </a:p>
          <a:p>
            <a:pPr lvl="1"/>
            <a:r>
              <a:rPr lang="en-US" dirty="0"/>
              <a:t>Play quickly</a:t>
            </a:r>
          </a:p>
          <a:p>
            <a:pPr lvl="1"/>
            <a:r>
              <a:rPr lang="en-US" dirty="0"/>
              <a:t>Communication</a:t>
            </a:r>
          </a:p>
          <a:p>
            <a:pPr lvl="1"/>
            <a:r>
              <a:rPr lang="en-US" dirty="0"/>
              <a:t>Call for a Judge!</a:t>
            </a:r>
          </a:p>
          <a:p>
            <a:pPr lvl="1"/>
            <a:r>
              <a:rPr lang="en-US" dirty="0"/>
              <a:t>Have fun!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7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251" y="624110"/>
            <a:ext cx="9256362" cy="1280890"/>
          </a:xfrm>
        </p:spPr>
        <p:txBody>
          <a:bodyPr/>
          <a:lstStyle/>
          <a:p>
            <a:r>
              <a:rPr lang="en-US" dirty="0"/>
              <a:t>MTG English terms you DO need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Head Judge Announcement</a:t>
            </a:r>
          </a:p>
          <a:p>
            <a:r>
              <a:rPr lang="en-US" dirty="0"/>
              <a:t>Penalties</a:t>
            </a:r>
          </a:p>
          <a:p>
            <a:pPr lvl="1"/>
            <a:r>
              <a:rPr lang="en-US" dirty="0"/>
              <a:t>Warning</a:t>
            </a:r>
          </a:p>
          <a:p>
            <a:pPr lvl="1"/>
            <a:r>
              <a:rPr lang="en-US" dirty="0"/>
              <a:t>Game Loss</a:t>
            </a:r>
          </a:p>
          <a:p>
            <a:pPr lvl="1"/>
            <a:r>
              <a:rPr lang="en-US" dirty="0"/>
              <a:t>Match Loss</a:t>
            </a:r>
          </a:p>
          <a:p>
            <a:pPr lvl="1"/>
            <a:r>
              <a:rPr lang="en-US" dirty="0"/>
              <a:t>Appeal</a:t>
            </a:r>
          </a:p>
          <a:p>
            <a:r>
              <a:rPr lang="en-US" dirty="0"/>
              <a:t>Delivering a penalty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965" y="2234698"/>
            <a:ext cx="5569401" cy="44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8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251" y="624110"/>
            <a:ext cx="9256362" cy="1280890"/>
          </a:xfrm>
        </p:spPr>
        <p:txBody>
          <a:bodyPr/>
          <a:lstStyle/>
          <a:p>
            <a:r>
              <a:rPr lang="en-US" dirty="0"/>
              <a:t>MTG English terms you DO need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dirty="0"/>
              <a:t>Head Judge Announcement</a:t>
            </a:r>
          </a:p>
          <a:p>
            <a:r>
              <a:rPr lang="en-US" dirty="0"/>
              <a:t>Penalties</a:t>
            </a:r>
          </a:p>
          <a:p>
            <a:r>
              <a:rPr lang="en-US" dirty="0"/>
              <a:t>Parts of a Turn</a:t>
            </a:r>
          </a:p>
          <a:p>
            <a:pPr lvl="1"/>
            <a:r>
              <a:rPr lang="en-US" dirty="0" err="1"/>
              <a:t>Untap</a:t>
            </a:r>
            <a:endParaRPr lang="en-US" dirty="0"/>
          </a:p>
          <a:p>
            <a:pPr lvl="1"/>
            <a:r>
              <a:rPr lang="en-US" dirty="0"/>
              <a:t>Upkeep</a:t>
            </a:r>
          </a:p>
          <a:p>
            <a:pPr lvl="1"/>
            <a:r>
              <a:rPr lang="en-US" dirty="0"/>
              <a:t>Draw</a:t>
            </a:r>
          </a:p>
          <a:p>
            <a:pPr lvl="1"/>
            <a:r>
              <a:rPr lang="en-US" dirty="0"/>
              <a:t>Main Phase</a:t>
            </a:r>
          </a:p>
          <a:p>
            <a:pPr lvl="1"/>
            <a:r>
              <a:rPr lang="en-US" dirty="0"/>
              <a:t>Beginning of Combat</a:t>
            </a:r>
          </a:p>
          <a:p>
            <a:pPr lvl="1"/>
            <a:r>
              <a:rPr lang="en-US" dirty="0"/>
              <a:t>Declare Attackers</a:t>
            </a:r>
          </a:p>
          <a:p>
            <a:pPr lvl="1"/>
            <a:r>
              <a:rPr lang="en-US" dirty="0"/>
              <a:t>Declare Blockers</a:t>
            </a:r>
          </a:p>
          <a:p>
            <a:pPr lvl="1"/>
            <a:r>
              <a:rPr lang="en-US" dirty="0"/>
              <a:t>Combat Damage</a:t>
            </a:r>
          </a:p>
          <a:p>
            <a:pPr lvl="1"/>
            <a:r>
              <a:rPr lang="en-US" dirty="0"/>
              <a:t>End of Combat</a:t>
            </a:r>
          </a:p>
          <a:p>
            <a:pPr lvl="1"/>
            <a:r>
              <a:rPr lang="en-US" dirty="0"/>
              <a:t>(Second Main Phase!)</a:t>
            </a:r>
          </a:p>
          <a:p>
            <a:pPr lvl="1"/>
            <a:r>
              <a:rPr lang="en-US" dirty="0"/>
              <a:t>End Step</a:t>
            </a:r>
          </a:p>
          <a:p>
            <a:pPr lvl="1"/>
            <a:r>
              <a:rPr lang="en-US" dirty="0"/>
              <a:t>Clean Up Step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06" y="3919206"/>
            <a:ext cx="4543063" cy="293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43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745" y="624110"/>
            <a:ext cx="9633867" cy="1280890"/>
          </a:xfrm>
        </p:spPr>
        <p:txBody>
          <a:bodyPr/>
          <a:lstStyle/>
          <a:p>
            <a:r>
              <a:rPr lang="en-US" dirty="0"/>
              <a:t>MTG English terms you DO need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dirty="0"/>
              <a:t>Head Judge Announcement</a:t>
            </a:r>
          </a:p>
          <a:p>
            <a:r>
              <a:rPr lang="en-US" dirty="0"/>
              <a:t>Penalties</a:t>
            </a:r>
          </a:p>
          <a:p>
            <a:r>
              <a:rPr lang="en-US" dirty="0"/>
              <a:t>Parts of a Turn</a:t>
            </a:r>
          </a:p>
          <a:p>
            <a:r>
              <a:rPr lang="en-US" dirty="0"/>
              <a:t>Basic Card Types</a:t>
            </a:r>
          </a:p>
          <a:p>
            <a:pPr lvl="1"/>
            <a:r>
              <a:rPr lang="en-US" dirty="0"/>
              <a:t>Artifact</a:t>
            </a:r>
          </a:p>
          <a:p>
            <a:pPr lvl="1"/>
            <a:r>
              <a:rPr lang="en-US" dirty="0"/>
              <a:t>Creature</a:t>
            </a:r>
          </a:p>
          <a:p>
            <a:pPr lvl="1"/>
            <a:r>
              <a:rPr lang="en-US" dirty="0"/>
              <a:t>Enchantment</a:t>
            </a:r>
          </a:p>
          <a:p>
            <a:pPr lvl="1"/>
            <a:r>
              <a:rPr lang="en-US" dirty="0"/>
              <a:t>Instant</a:t>
            </a:r>
          </a:p>
          <a:p>
            <a:pPr lvl="1"/>
            <a:r>
              <a:rPr lang="en-US" dirty="0"/>
              <a:t>Land</a:t>
            </a:r>
          </a:p>
          <a:p>
            <a:pPr lvl="1"/>
            <a:r>
              <a:rPr lang="en-US" dirty="0" err="1"/>
              <a:t>Planeswalker</a:t>
            </a:r>
            <a:endParaRPr lang="en-US" dirty="0"/>
          </a:p>
          <a:p>
            <a:pPr lvl="1"/>
            <a:r>
              <a:rPr lang="en-US" dirty="0"/>
              <a:t>Sorcery</a:t>
            </a:r>
          </a:p>
          <a:p>
            <a:pPr lvl="1"/>
            <a:r>
              <a:rPr lang="en-US" dirty="0"/>
              <a:t>Tribal</a:t>
            </a:r>
          </a:p>
          <a:p>
            <a:pPr lvl="1"/>
            <a:r>
              <a:rPr lang="en-US" dirty="0"/>
              <a:t>(and more…)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618" y="3649012"/>
            <a:ext cx="6269373" cy="296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0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1445</TotalTime>
  <Words>645</Words>
  <Application>Microsoft Office PowerPoint</Application>
  <PresentationFormat>Widescreen</PresentationFormat>
  <Paragraphs>133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幼圆</vt:lpstr>
      <vt:lpstr>Arial</vt:lpstr>
      <vt:lpstr>Century Gothic</vt:lpstr>
      <vt:lpstr>Wingdings 3</vt:lpstr>
      <vt:lpstr>Wisp</vt:lpstr>
      <vt:lpstr>    MTG 英文</vt:lpstr>
      <vt:lpstr>我们为什么需要MTG英文？</vt:lpstr>
      <vt:lpstr>知道MTG英文有什么好处？</vt:lpstr>
      <vt:lpstr>Answering a Judge Call</vt:lpstr>
      <vt:lpstr>套牌调查</vt:lpstr>
      <vt:lpstr>MTG English terms you DO need to know</vt:lpstr>
      <vt:lpstr>MTG English terms you DO need to know</vt:lpstr>
      <vt:lpstr>MTG English terms you DO need to know</vt:lpstr>
      <vt:lpstr>MTG English terms you DO need to know</vt:lpstr>
      <vt:lpstr>MTG English terms you DO need to know</vt:lpstr>
      <vt:lpstr>MTG English terms you DON’T need to know</vt:lpstr>
      <vt:lpstr>PowerPoint Presentation</vt:lpstr>
      <vt:lpstr>MTG English terms you DON’T need to know</vt:lpstr>
      <vt:lpstr>MTG English terms you DON’T need to know</vt:lpstr>
      <vt:lpstr>Pack Wars!</vt:lpstr>
      <vt:lpstr>MTG 英文怎么提高？</vt:lpstr>
      <vt:lpstr>MTG 英文怎么提高？</vt:lpstr>
      <vt:lpstr>问题？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MTG English</dc:title>
  <dc:creator>Ellis Gyongyos</dc:creator>
  <cp:lastModifiedBy>Ellis Gyongyos</cp:lastModifiedBy>
  <cp:revision>19</cp:revision>
  <dcterms:created xsi:type="dcterms:W3CDTF">2016-10-22T16:14:50Z</dcterms:created>
  <dcterms:modified xsi:type="dcterms:W3CDTF">2016-10-29T09:24:17Z</dcterms:modified>
</cp:coreProperties>
</file>