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74" r:id="rId4"/>
    <p:sldId id="275" r:id="rId5"/>
    <p:sldId id="258" r:id="rId6"/>
    <p:sldId id="305" r:id="rId7"/>
    <p:sldId id="272" r:id="rId8"/>
    <p:sldId id="259" r:id="rId9"/>
    <p:sldId id="260" r:id="rId10"/>
    <p:sldId id="261" r:id="rId11"/>
    <p:sldId id="262" r:id="rId12"/>
    <p:sldId id="279" r:id="rId13"/>
    <p:sldId id="280" r:id="rId14"/>
    <p:sldId id="278" r:id="rId15"/>
    <p:sldId id="263" r:id="rId16"/>
    <p:sldId id="282" r:id="rId17"/>
    <p:sldId id="281" r:id="rId18"/>
    <p:sldId id="286" r:id="rId19"/>
    <p:sldId id="283" r:id="rId20"/>
    <p:sldId id="306" r:id="rId21"/>
    <p:sldId id="284" r:id="rId22"/>
    <p:sldId id="307" r:id="rId23"/>
    <p:sldId id="285" r:id="rId24"/>
    <p:sldId id="309" r:id="rId25"/>
    <p:sldId id="264" r:id="rId26"/>
    <p:sldId id="276" r:id="rId27"/>
    <p:sldId id="277" r:id="rId28"/>
    <p:sldId id="266" r:id="rId29"/>
    <p:sldId id="287" r:id="rId30"/>
    <p:sldId id="295" r:id="rId31"/>
    <p:sldId id="301" r:id="rId32"/>
    <p:sldId id="267" r:id="rId33"/>
    <p:sldId id="288" r:id="rId34"/>
    <p:sldId id="302" r:id="rId35"/>
    <p:sldId id="289" r:id="rId36"/>
    <p:sldId id="294" r:id="rId37"/>
    <p:sldId id="304" r:id="rId38"/>
    <p:sldId id="268" r:id="rId39"/>
    <p:sldId id="310" r:id="rId40"/>
    <p:sldId id="311" r:id="rId41"/>
    <p:sldId id="312" r:id="rId42"/>
    <p:sldId id="292" r:id="rId43"/>
    <p:sldId id="293" r:id="rId44"/>
    <p:sldId id="313" r:id="rId45"/>
    <p:sldId id="269" r:id="rId46"/>
    <p:sldId id="314" r:id="rId4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89" autoAdjust="0"/>
  </p:normalViewPr>
  <p:slideViewPr>
    <p:cSldViewPr>
      <p:cViewPr>
        <p:scale>
          <a:sx n="100" d="100"/>
          <a:sy n="100" d="100"/>
        </p:scale>
        <p:origin x="856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4B99B-B3B2-44A8-BC8D-B61AD5C4C7BC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53E1-62E8-47CF-88E6-96EDDBEEA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A53E1-62E8-47CF-88E6-96EDDBEEA14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A53E1-62E8-47CF-88E6-96EDDBEEA14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9" name="流程图: 过程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图: 过程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饼形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同心圆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24" name="日期占位符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30820CF-B880-4189-942D-D702A7CBA730}" type="datetimeFigureOut">
              <a:rPr lang="zh-CN" altLang="en-US" smtClean="0"/>
              <a:pPr/>
              <a:t>2017/4/21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Relationship Id="rId3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403648" y="2060848"/>
            <a:ext cx="7498080" cy="11430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kumimoji="0" lang="zh-CN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层</a:t>
            </a:r>
            <a:endParaRPr kumimoji="0" lang="en-US" altLang="zh-CN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   </a:t>
            </a:r>
            <a:r>
              <a:rPr lang="zh-CN" alt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浅浅浅</a:t>
            </a:r>
            <a:r>
              <a:rPr lang="zh-CN" altLang="en-US" sz="24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浅</a:t>
            </a:r>
            <a:r>
              <a:rPr lang="zh-CN" alt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浅浅</a:t>
            </a:r>
            <a:r>
              <a:rPr lang="zh-CN" altLang="en-US" sz="24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浅浅</a:t>
            </a:r>
            <a:r>
              <a:rPr lang="zh-CN" alt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浅</a:t>
            </a:r>
            <a:r>
              <a:rPr lang="zh-CN" altLang="en-US" sz="24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浅</a:t>
            </a:r>
            <a:r>
              <a:rPr lang="zh-CN" alt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浅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谈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37890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http://wiki.mtgjudge.cn/cr:6?s[]=</a:t>
            </a:r>
            <a:r>
              <a:rPr lang="zh-CN" altLang="en-US" dirty="0" smtClean="0"/>
              <a:t>层</a:t>
            </a:r>
            <a:r>
              <a:rPr lang="en-US" altLang="zh-CN" dirty="0" smtClean="0"/>
              <a:t>#</a:t>
            </a:r>
            <a:r>
              <a:rPr lang="zh-CN" altLang="en-US" dirty="0" smtClean="0"/>
              <a:t>持续性效应的互动</a:t>
            </a:r>
            <a:r>
              <a:rPr lang="en-US" altLang="zh-CN" dirty="0" smtClean="0"/>
              <a:t>_</a:t>
            </a:r>
            <a:r>
              <a:rPr lang="en-US" altLang="zh-CN" dirty="0" err="1" smtClean="0"/>
              <a:t>interaction_of_continuous_effects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4</a:t>
            </a:r>
            <a:r>
              <a:rPr lang="zh-CN" altLang="en-US" dirty="0" smtClean="0"/>
              <a:t>：改变类别的效应</a:t>
            </a:r>
            <a:r>
              <a:rPr lang="zh-CN" altLang="en-US" dirty="0" smtClean="0">
                <a:solidFill>
                  <a:srgbClr val="FF0000"/>
                </a:solidFill>
              </a:rPr>
              <a:t>生效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2666224" cy="36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283968" y="2204864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1</a:t>
            </a:r>
            <a:r>
              <a:rPr lang="zh-CN" altLang="zh-CN" dirty="0" smtClean="0"/>
              <a:t>：</a:t>
            </a:r>
            <a:r>
              <a:rPr lang="zh-CN" altLang="en-US" dirty="0" smtClean="0"/>
              <a:t>牌类别</a:t>
            </a:r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r>
              <a:rPr lang="en-US" altLang="zh-CN" dirty="0" smtClean="0"/>
              <a:t>2</a:t>
            </a:r>
            <a:r>
              <a:rPr lang="zh-CN" altLang="en-US" dirty="0" smtClean="0"/>
              <a:t>：</a:t>
            </a:r>
            <a:r>
              <a:rPr lang="zh-CN" altLang="en-US" dirty="0"/>
              <a:t>副</a:t>
            </a:r>
            <a:r>
              <a:rPr lang="zh-CN" altLang="en-US" dirty="0" smtClean="0"/>
              <a:t>类别</a:t>
            </a:r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r>
              <a:rPr lang="en-US" altLang="zh-CN" dirty="0" smtClean="0"/>
              <a:t>3</a:t>
            </a:r>
            <a:r>
              <a:rPr lang="zh-CN" altLang="en-US" dirty="0" smtClean="0"/>
              <a:t>：超类别</a:t>
            </a:r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717" y="4509120"/>
            <a:ext cx="472199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5</a:t>
            </a:r>
            <a:r>
              <a:rPr lang="zh-CN" altLang="en-US" dirty="0" smtClean="0"/>
              <a:t>：改变颜色的效应生效</a:t>
            </a:r>
            <a:endParaRPr lang="en-US" altLang="zh-CN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23622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8732" y="3861047"/>
            <a:ext cx="2088231" cy="288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72816"/>
            <a:ext cx="303143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779631" y="4895449"/>
            <a:ext cx="753114" cy="45719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  <a:gs pos="0">
                <a:schemeClr val="accent3">
                  <a:tint val="56000"/>
                  <a:satMod val="275000"/>
                  <a:alpha val="4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层</a:t>
            </a:r>
            <a:r>
              <a:rPr lang="en-US" altLang="zh-CN" sz="3200" dirty="0" smtClean="0"/>
              <a:t>6</a:t>
            </a:r>
            <a:r>
              <a:rPr lang="zh-CN" altLang="en-US" sz="3200" dirty="0" smtClean="0"/>
              <a:t>：添加异能的效应、移除异能的效应以及令物件不能具有某异能的效应生效</a:t>
            </a:r>
            <a:endParaRPr lang="en-US" altLang="zh-CN" sz="32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2638970" cy="370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5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层</a:t>
            </a:r>
            <a:r>
              <a:rPr lang="en-US" altLang="zh-CN" sz="3200" dirty="0" smtClean="0"/>
              <a:t>6</a:t>
            </a:r>
            <a:r>
              <a:rPr lang="zh-CN" altLang="en-US" sz="3200" dirty="0" smtClean="0"/>
              <a:t>：添加异能的效应、移除异能的效应以及令物件不能具有某异能的效应生效</a:t>
            </a:r>
            <a:endParaRPr lang="en-US" altLang="zh-CN" sz="3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1628800"/>
            <a:ext cx="2664296" cy="370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5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层</a:t>
            </a:r>
            <a:r>
              <a:rPr lang="en-US" altLang="zh-CN" sz="3200" dirty="0" smtClean="0"/>
              <a:t>6</a:t>
            </a:r>
            <a:r>
              <a:rPr lang="zh-CN" altLang="en-US" sz="3200" dirty="0" smtClean="0"/>
              <a:t>：添加异能的效应、移除异能的效应以及令物件不能具有某异能的效应生效</a:t>
            </a:r>
            <a:endParaRPr lang="en-US" altLang="zh-CN" sz="3200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700807"/>
            <a:ext cx="3168352" cy="444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691680" y="4686009"/>
            <a:ext cx="2174594" cy="457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91680" y="4997502"/>
            <a:ext cx="927720" cy="457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 rot="3212720">
            <a:off x="4617309" y="2584016"/>
            <a:ext cx="154101" cy="2518081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6564130" flipH="1">
            <a:off x="3961753" y="4054742"/>
            <a:ext cx="162585" cy="302909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788024" y="2533546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“获得操控权”部分在层</a:t>
            </a:r>
            <a:r>
              <a:rPr lang="en-US" altLang="zh-CN" dirty="0"/>
              <a:t>2</a:t>
            </a:r>
            <a:r>
              <a:rPr lang="zh-CN" altLang="en-US" dirty="0"/>
              <a:t>生效</a:t>
            </a:r>
          </a:p>
        </p:txBody>
      </p:sp>
      <p:sp>
        <p:nvSpPr>
          <p:cNvPr id="4" name="矩形 3"/>
          <p:cNvSpPr/>
          <p:nvPr/>
        </p:nvSpPr>
        <p:spPr>
          <a:xfrm>
            <a:off x="4722510" y="5199956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然后“它获得敏捷异能”部分在层</a:t>
            </a:r>
            <a:r>
              <a:rPr lang="en-US" altLang="zh-CN" dirty="0"/>
              <a:t>6</a:t>
            </a:r>
            <a:r>
              <a:rPr lang="zh-CN" altLang="en-US" dirty="0"/>
              <a:t>生效</a:t>
            </a:r>
          </a:p>
        </p:txBody>
      </p:sp>
    </p:spTree>
    <p:extLst>
      <p:ext uri="{BB962C8B-B14F-4D97-AF65-F5344CB8AC3E}">
        <p14:creationId xmlns:p14="http://schemas.microsoft.com/office/powerpoint/2010/main" val="33082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层</a:t>
            </a:r>
            <a:r>
              <a:rPr lang="en-US" altLang="zh-CN" sz="3200" dirty="0" smtClean="0"/>
              <a:t>6</a:t>
            </a:r>
            <a:r>
              <a:rPr lang="zh-CN" altLang="en-US" sz="3200" dirty="0" smtClean="0"/>
              <a:t>：添加异能的效应、移除异能的效应以及令物件不能具有某异能的效应生效</a:t>
            </a:r>
            <a:endParaRPr lang="en-US" altLang="zh-CN" sz="3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1628800"/>
            <a:ext cx="2664296" cy="370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2638970" cy="370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114078" y="54909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613.8. </a:t>
            </a:r>
            <a:r>
              <a:rPr lang="zh-CN" altLang="en-US" dirty="0" smtClean="0"/>
              <a:t>一</a:t>
            </a:r>
            <a:r>
              <a:rPr lang="zh-CN" altLang="en-US" dirty="0"/>
              <a:t>个持续性效应可以覆盖另一个。有时一个效应的结果将决定另一个效应是否生效或该效应的内容。</a:t>
            </a:r>
          </a:p>
        </p:txBody>
      </p:sp>
      <p:sp>
        <p:nvSpPr>
          <p:cNvPr id="4" name="矩形 3"/>
          <p:cNvSpPr/>
          <p:nvPr/>
        </p:nvSpPr>
        <p:spPr>
          <a:xfrm>
            <a:off x="6418882" y="1652022"/>
            <a:ext cx="261761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两个结附于同一个生物上的灵气：其中一个为“所结附的生物得到飞行”而另一个为“所结附的生物失去飞行”。两者不从属于彼此，因为没有改变受它们影响的对象或它们影响的内容。令它们按照时间印记顺序生效表示最后产生的一个“获胜”。一个效应是否是暂时的（例如“目标生物失去飞行直到回合结束”）或广域的（例如“所有生物失去飞行”）并没有关系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7</a:t>
            </a:r>
            <a:br>
              <a:rPr lang="en-US" altLang="zh-CN" dirty="0" smtClean="0"/>
            </a:b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7268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7</a:t>
            </a:r>
            <a:r>
              <a:rPr lang="zh-CN" altLang="en-US" dirty="0" smtClean="0"/>
              <a:t>：改变力量和</a:t>
            </a:r>
            <a:r>
              <a:rPr lang="en-US" altLang="zh-CN" dirty="0" smtClean="0"/>
              <a:t>/</a:t>
            </a:r>
            <a:r>
              <a:rPr lang="zh-CN" altLang="en-US" dirty="0" smtClean="0"/>
              <a:t>或防御力的效应生效</a:t>
            </a:r>
            <a:endParaRPr lang="en-US" altLang="zh-CN" dirty="0" smtClean="0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034360" y="1652736"/>
            <a:ext cx="7498080" cy="4800600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613.3.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在层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中，效应以一系列副分层的形式按照以下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顺序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生效。在每个副分层中，效应按照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时间印记顺序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生效。（参见规则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613.6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。）注意，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从属关系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可能会改变同一副分层中效应生效的顺序。（参见规则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613.7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613.3a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7a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：定义力量和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或防御力的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特征定义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异能所产生的效应生效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。（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4/4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613.3b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7b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：将力量和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或防御力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设定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为一个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特定的数字或数值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的效应生效。提及生物的基础力量和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或防御力的效应在此层生效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(0/1)</a:t>
            </a:r>
          </a:p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613.3c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7c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力量和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或防御力（但不将力量和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或防御力设定为一个特定的数字或数值）的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效应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生效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(+7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+7)</a:t>
            </a:r>
          </a:p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613.3d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7d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：改变力量和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或防御力的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指示物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生效。参见规则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121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，“指示物”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(-2/-1*2)</a:t>
            </a:r>
          </a:p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613.3e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7e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：交换生物的力量和防御力的效应生效。此类效应将生物的力量给予其防御力，并将生物的防御力给予其力量。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99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1"/>
          <a:stretch/>
        </p:blipFill>
        <p:spPr bwMode="auto">
          <a:xfrm>
            <a:off x="539552" y="1484784"/>
            <a:ext cx="2140256" cy="303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7</a:t>
            </a:r>
            <a:br>
              <a:rPr lang="en-US" altLang="zh-CN" dirty="0" smtClean="0"/>
            </a:br>
            <a:endParaRPr lang="en-US" altLang="zh-CN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832" y="1988840"/>
            <a:ext cx="217305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829" y="2708920"/>
            <a:ext cx="2179298" cy="307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3712" y="3645024"/>
            <a:ext cx="2177585" cy="30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6359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0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7</a:t>
            </a:r>
            <a:br>
              <a:rPr lang="en-US" altLang="zh-CN" dirty="0" smtClean="0"/>
            </a:br>
            <a:endParaRPr lang="en-US" altLang="zh-CN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4290" y="2492896"/>
            <a:ext cx="2965982" cy="412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1"/>
          <a:stretch/>
        </p:blipFill>
        <p:spPr bwMode="auto">
          <a:xfrm>
            <a:off x="1187624" y="1150851"/>
            <a:ext cx="2478090" cy="351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851920" y="1368961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613.3a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7a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特征定义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024786" y="436510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613.3b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7b:</a:t>
            </a:r>
            <a:endParaRPr lang="en-US" altLang="zh-CN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特定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的数字或数值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65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什么是层？</a:t>
            </a:r>
            <a:endParaRPr lang="en-US" altLang="zh-CN" dirty="0" smtClean="0">
              <a:latin typeface="华文新魏" pitchFamily="2" charset="-122"/>
              <a:ea typeface="华文新魏" pitchFamily="2" charset="-122"/>
            </a:endParaRPr>
          </a:p>
          <a:p>
            <a:pPr>
              <a:buNone/>
            </a:pPr>
            <a:r>
              <a:rPr lang="en-US" altLang="zh-CN" sz="2400" dirty="0" smtClean="0">
                <a:latin typeface="华文新魏" pitchFamily="2" charset="-122"/>
                <a:ea typeface="华文新魏" pitchFamily="2" charset="-122"/>
              </a:rPr>
              <a:t>    613. 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持续性效应的互动 </a:t>
            </a:r>
            <a:r>
              <a:rPr lang="en-US" altLang="zh-CN" sz="2400" dirty="0" smtClean="0">
                <a:latin typeface="华文新魏" pitchFamily="2" charset="-122"/>
                <a:ea typeface="华文新魏" pitchFamily="2" charset="-122"/>
              </a:rPr>
              <a:t>Interaction of Continuous Effects</a:t>
            </a:r>
          </a:p>
          <a:p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一共有多少层？</a:t>
            </a:r>
            <a:endParaRPr lang="en-US" altLang="zh-CN" dirty="0" smtClean="0">
              <a:latin typeface="华文新魏" pitchFamily="2" charset="-122"/>
              <a:ea typeface="华文新魏" pitchFamily="2" charset="-122"/>
            </a:endParaRPr>
          </a:p>
          <a:p>
            <a:pPr>
              <a:buNone/>
            </a:pPr>
            <a:r>
              <a:rPr lang="en-US" altLang="zh-CN" sz="2400" dirty="0" smtClean="0">
                <a:latin typeface="华文新魏" pitchFamily="2" charset="-122"/>
                <a:ea typeface="华文新魏" pitchFamily="2" charset="-122"/>
              </a:rPr>
              <a:t>    7</a:t>
            </a:r>
          </a:p>
          <a:p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都是什么？</a:t>
            </a:r>
            <a:endParaRPr lang="en-US" altLang="zh-CN" dirty="0" smtClean="0">
              <a:latin typeface="华文新魏" pitchFamily="2" charset="-122"/>
              <a:ea typeface="华文新魏" pitchFamily="2" charset="-122"/>
            </a:endParaRPr>
          </a:p>
          <a:p>
            <a:pPr>
              <a:buNone/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   很 重要，需要知道他们是什么，顺序是怎样的，更重要的是知道他们之间是如何进行互动的</a:t>
            </a:r>
            <a:endParaRPr lang="en-US" altLang="zh-CN" sz="2400" dirty="0" smtClean="0"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08" y="1268761"/>
            <a:ext cx="193020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268761"/>
            <a:ext cx="35814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71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7</a:t>
            </a:r>
            <a:br>
              <a:rPr lang="en-US" altLang="zh-CN" dirty="0" smtClean="0"/>
            </a:br>
            <a:endParaRPr lang="en-US" altLang="zh-CN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993017"/>
            <a:ext cx="1875984" cy="264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508104" y="162880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613.3c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7c:</a:t>
            </a:r>
            <a:r>
              <a:rPr lang="zh-CN" altLang="en-US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影响效应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1150" y="3805783"/>
            <a:ext cx="2031608" cy="288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561705" y="458112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613.3d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层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7d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指示物</a:t>
            </a:r>
            <a:endParaRPr lang="zh-CN" alt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995698"/>
            <a:ext cx="1863503" cy="25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0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268761"/>
            <a:ext cx="2260631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269902"/>
            <a:ext cx="2232248" cy="30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5" y="1272556"/>
            <a:ext cx="2232249" cy="309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5" y="4509120"/>
            <a:ext cx="26955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87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7</a:t>
            </a:r>
            <a:br>
              <a:rPr lang="en-US" altLang="zh-CN" dirty="0" smtClean="0"/>
            </a:br>
            <a:endParaRPr lang="en-US" altLang="zh-CN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295" y="161602"/>
            <a:ext cx="2369068" cy="329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等于号 7"/>
          <p:cNvSpPr/>
          <p:nvPr/>
        </p:nvSpPr>
        <p:spPr>
          <a:xfrm>
            <a:off x="4932040" y="4365104"/>
            <a:ext cx="1296144" cy="480743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937688"/>
            <a:ext cx="2664296" cy="369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452320" y="4149080"/>
            <a:ext cx="11521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9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？</a:t>
            </a:r>
            <a:endParaRPr lang="zh-CN" altLang="en-US" sz="9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30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412775"/>
            <a:ext cx="3528392" cy="48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347366"/>
            <a:ext cx="4101710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6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7</a:t>
            </a:r>
            <a:r>
              <a:rPr lang="zh-CN" altLang="en-US" dirty="0" smtClean="0"/>
              <a:t>：</a:t>
            </a:r>
            <a:endParaRPr lang="en-US" altLang="zh-CN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865517"/>
            <a:ext cx="1872208" cy="257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645024"/>
            <a:ext cx="1813244" cy="25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986111"/>
            <a:ext cx="2213041" cy="30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箭头 7"/>
          <p:cNvSpPr/>
          <p:nvPr/>
        </p:nvSpPr>
        <p:spPr>
          <a:xfrm>
            <a:off x="4355976" y="4495266"/>
            <a:ext cx="792088" cy="2880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64288" y="5661248"/>
            <a:ext cx="514584" cy="311643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  <a:alpha val="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8294" y="1233487"/>
            <a:ext cx="1872208" cy="257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976075"/>
            <a:ext cx="1813244" cy="25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40295"/>
            <a:ext cx="2160240" cy="298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0631" y="3624622"/>
            <a:ext cx="2213041" cy="30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箭头 7"/>
          <p:cNvSpPr/>
          <p:nvPr/>
        </p:nvSpPr>
        <p:spPr>
          <a:xfrm>
            <a:off x="3059832" y="4437112"/>
            <a:ext cx="792088" cy="2880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 rot="953113">
            <a:off x="5369126" y="2407787"/>
            <a:ext cx="216024" cy="109031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于号 9"/>
          <p:cNvSpPr/>
          <p:nvPr/>
        </p:nvSpPr>
        <p:spPr>
          <a:xfrm>
            <a:off x="6300192" y="4725144"/>
            <a:ext cx="1296144" cy="480743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52320" y="4149080"/>
            <a:ext cx="11521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9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？</a:t>
            </a:r>
            <a:endParaRPr lang="zh-CN" altLang="en-US" sz="9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13601" y="6285709"/>
            <a:ext cx="514584" cy="311643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  <a:alpha val="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660" y="1415864"/>
            <a:ext cx="1872208" cy="257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976075"/>
            <a:ext cx="1813244" cy="25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3818" y="1097376"/>
            <a:ext cx="1728192" cy="238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189572" y="4603516"/>
            <a:ext cx="1460087" cy="19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箭头 7"/>
          <p:cNvSpPr/>
          <p:nvPr/>
        </p:nvSpPr>
        <p:spPr>
          <a:xfrm>
            <a:off x="2987824" y="5061871"/>
            <a:ext cx="792088" cy="2880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 rot="1122169">
            <a:off x="4860956" y="3652952"/>
            <a:ext cx="233056" cy="10606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于号 9"/>
          <p:cNvSpPr/>
          <p:nvPr/>
        </p:nvSpPr>
        <p:spPr>
          <a:xfrm rot="16200000">
            <a:off x="7145696" y="3099015"/>
            <a:ext cx="1296144" cy="480743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6296" y="980728"/>
            <a:ext cx="11521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9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？</a:t>
            </a:r>
            <a:endParaRPr lang="zh-CN" altLang="en-US" sz="9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835" y="4214815"/>
            <a:ext cx="1779645" cy="2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下箭头 12"/>
          <p:cNvSpPr/>
          <p:nvPr/>
        </p:nvSpPr>
        <p:spPr>
          <a:xfrm rot="5028567">
            <a:off x="6381693" y="4819574"/>
            <a:ext cx="233056" cy="10606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5400000">
            <a:off x="3837790" y="5896206"/>
            <a:ext cx="514584" cy="311643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  <a:alpha val="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7</a:t>
            </a:r>
            <a:r>
              <a:rPr lang="zh-CN" altLang="en-US" dirty="0" smtClean="0"/>
              <a:t>：</a:t>
            </a:r>
            <a:endParaRPr lang="en-US" altLang="zh-CN" dirty="0" smtClean="0"/>
          </a:p>
        </p:txBody>
      </p:sp>
      <p:sp>
        <p:nvSpPr>
          <p:cNvPr id="5" name="矩形 4"/>
          <p:cNvSpPr/>
          <p:nvPr/>
        </p:nvSpPr>
        <p:spPr>
          <a:xfrm>
            <a:off x="1043608" y="14847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613.7. </a:t>
            </a:r>
            <a:r>
              <a:rPr lang="zh-CN" altLang="en-US" dirty="0"/>
              <a:t>在一个层或副层中，有时使用从属系统来决定效应生效的顺序。如果存在从属关系，它将覆盖时间印记系统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6146" name="图片 4" descr="约格莫夫之墓乌尔博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9" y="1340768"/>
            <a:ext cx="2304256" cy="328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1" descr="$8{{4)]D[@[8(IVKK}BU7X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199" y="1315491"/>
            <a:ext cx="2321977" cy="331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3" descr="玄铁殿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387931"/>
            <a:ext cx="2232248" cy="318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D:\Users\PCPC\AppData\Roaming\Tencent\Users\58634782\QQ\WinTemp\RichOle\L{ZED25S4SPREZ[$DZ(}]S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9" y="5157192"/>
            <a:ext cx="363976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613.1a </a:t>
            </a:r>
            <a:r>
              <a:rPr lang="zh-CN" altLang="zh-CN" sz="2800" dirty="0" smtClean="0"/>
              <a:t>层</a:t>
            </a:r>
            <a:r>
              <a:rPr lang="en-US" altLang="zh-CN" sz="2800" dirty="0" smtClean="0"/>
              <a:t>1</a:t>
            </a:r>
            <a:r>
              <a:rPr lang="zh-CN" altLang="zh-CN" sz="2800" dirty="0" smtClean="0"/>
              <a:t>：复制效应生效</a:t>
            </a:r>
            <a:endParaRPr lang="en-US" altLang="zh-CN" sz="2800" dirty="0" smtClean="0"/>
          </a:p>
          <a:p>
            <a:r>
              <a:rPr lang="en-US" altLang="zh-CN" sz="2800" dirty="0" smtClean="0"/>
              <a:t>613.1b </a:t>
            </a:r>
            <a:r>
              <a:rPr lang="zh-CN" altLang="en-US" sz="2800" dirty="0" smtClean="0"/>
              <a:t>层</a:t>
            </a:r>
            <a:r>
              <a:rPr lang="en-US" altLang="zh-CN" sz="2800" dirty="0" smtClean="0"/>
              <a:t>2</a:t>
            </a:r>
            <a:r>
              <a:rPr lang="zh-CN" altLang="en-US" sz="2800" dirty="0" smtClean="0"/>
              <a:t>：改变操控权的效应生效</a:t>
            </a:r>
            <a:endParaRPr lang="en-US" altLang="zh-CN" sz="2800" dirty="0" smtClean="0"/>
          </a:p>
          <a:p>
            <a:r>
              <a:rPr lang="en-US" altLang="zh-CN" sz="2800" dirty="0" smtClean="0"/>
              <a:t>613.1c </a:t>
            </a:r>
            <a:r>
              <a:rPr lang="zh-CN" altLang="en-US" sz="2800" dirty="0" smtClean="0"/>
              <a:t>层</a:t>
            </a:r>
            <a:r>
              <a:rPr lang="en-US" altLang="zh-CN" sz="2800" dirty="0" smtClean="0"/>
              <a:t>3</a:t>
            </a:r>
            <a:r>
              <a:rPr lang="zh-CN" altLang="en-US" sz="2800" dirty="0" smtClean="0"/>
              <a:t>：改变叙述的效应生效。</a:t>
            </a:r>
            <a:endParaRPr lang="en-US" altLang="zh-CN" sz="2800" dirty="0" smtClean="0"/>
          </a:p>
          <a:p>
            <a:r>
              <a:rPr lang="en-US" altLang="zh-CN" sz="2800" dirty="0" smtClean="0"/>
              <a:t>613.1d</a:t>
            </a:r>
            <a:r>
              <a:rPr lang="en-US" altLang="zh-CN" sz="2800" dirty="0"/>
              <a:t> </a:t>
            </a:r>
            <a:r>
              <a:rPr lang="zh-CN" altLang="en-US" sz="2800" dirty="0"/>
              <a:t>层</a:t>
            </a:r>
            <a:r>
              <a:rPr lang="en-US" altLang="zh-CN" sz="2800" dirty="0"/>
              <a:t>4</a:t>
            </a:r>
            <a:r>
              <a:rPr lang="zh-CN" altLang="en-US" sz="2800" dirty="0"/>
              <a:t>：改变类别的效应生效。这包括改变物件的牌类别、副类别、和</a:t>
            </a:r>
            <a:r>
              <a:rPr lang="en-US" altLang="zh-CN" sz="2800" dirty="0"/>
              <a:t>/</a:t>
            </a:r>
            <a:r>
              <a:rPr lang="zh-CN" altLang="en-US" sz="2800" dirty="0"/>
              <a:t>或超类别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r>
              <a:rPr lang="en-US" altLang="zh-CN" sz="2800" dirty="0"/>
              <a:t>613.1e </a:t>
            </a:r>
            <a:r>
              <a:rPr lang="zh-CN" altLang="en-US" sz="2800" dirty="0"/>
              <a:t>层</a:t>
            </a:r>
            <a:r>
              <a:rPr lang="en-US" altLang="zh-CN" sz="2800" dirty="0"/>
              <a:t>5</a:t>
            </a:r>
            <a:r>
              <a:rPr lang="zh-CN" altLang="en-US" sz="2800" dirty="0"/>
              <a:t>：改变颜色的效应生效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r>
              <a:rPr lang="en-US" altLang="zh-CN" sz="2800" dirty="0"/>
              <a:t>613.1f </a:t>
            </a:r>
            <a:r>
              <a:rPr lang="en-US" altLang="zh-CN" sz="2800" dirty="0" smtClean="0"/>
              <a:t> </a:t>
            </a:r>
            <a:r>
              <a:rPr lang="zh-CN" altLang="en-US" sz="2800" dirty="0" smtClean="0"/>
              <a:t>层</a:t>
            </a:r>
            <a:r>
              <a:rPr lang="en-US" altLang="zh-CN" sz="2800" dirty="0"/>
              <a:t>6</a:t>
            </a:r>
            <a:r>
              <a:rPr lang="zh-CN" altLang="en-US" sz="2800" dirty="0"/>
              <a:t>：添加异能的效应、移除异能的效应以及令物件不能具有某异能的效应生效</a:t>
            </a:r>
            <a:r>
              <a:rPr lang="zh-CN" altLang="en-US" sz="2800" dirty="0" smtClean="0"/>
              <a:t>。</a:t>
            </a:r>
            <a:endParaRPr lang="en-US" altLang="zh-CN" sz="2800" b="1" dirty="0"/>
          </a:p>
        </p:txBody>
      </p:sp>
    </p:spTree>
    <p:extLst>
      <p:ext uri="{BB962C8B-B14F-4D97-AF65-F5344CB8AC3E}">
        <p14:creationId xmlns:p14="http://schemas.microsoft.com/office/powerpoint/2010/main" val="415013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sp>
        <p:nvSpPr>
          <p:cNvPr id="3" name="矩形 2"/>
          <p:cNvSpPr/>
          <p:nvPr/>
        </p:nvSpPr>
        <p:spPr>
          <a:xfrm>
            <a:off x="1403649" y="5210125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约格莫夫之墓乌尔博格从属于腥红之月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563" y="1271439"/>
            <a:ext cx="2819806" cy="384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2808312" cy="384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172899"/>
            <a:ext cx="2588121" cy="349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403648" y="3867096"/>
            <a:ext cx="2376263" cy="275935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  <a:gs pos="0">
                <a:schemeClr val="accent3">
                  <a:tint val="56000"/>
                  <a:satMod val="275000"/>
                  <a:alpha val="4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355976" y="3975293"/>
            <a:ext cx="2088232" cy="389811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  <a:gs pos="0">
                <a:schemeClr val="accent3">
                  <a:tint val="56000"/>
                  <a:satMod val="275000"/>
                  <a:alpha val="4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68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5125" name="图片 3" descr="5YU6T0B(_]7F`F9E)]5[9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665015"/>
            <a:ext cx="242312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" descr="$8{{4)]D[@[8(IVKK}BU7X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665015"/>
            <a:ext cx="246040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5125" name="图片 3" descr="5YU6T0B(_]7F`F9E)]5[9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665015"/>
            <a:ext cx="242312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" descr="$8{{4)]D[@[8(IVKK}BU7X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665015"/>
            <a:ext cx="246040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850555" y="5589240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树灵乔木是绿色</a:t>
            </a:r>
            <a:r>
              <a:rPr lang="en-US" altLang="zh-CN" dirty="0"/>
              <a:t>1/1</a:t>
            </a:r>
            <a:r>
              <a:rPr lang="zh-CN" altLang="zh-CN" dirty="0"/>
              <a:t>生物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524" y="1665015"/>
            <a:ext cx="250704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547664" y="3861048"/>
            <a:ext cx="2016224" cy="357222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  <a:gs pos="0">
                <a:schemeClr val="accent3">
                  <a:tint val="56000"/>
                  <a:satMod val="275000"/>
                  <a:alpha val="4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728936" y="3869268"/>
            <a:ext cx="2016224" cy="423828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  <a:gs pos="0">
                <a:schemeClr val="accent3">
                  <a:tint val="56000"/>
                  <a:satMod val="275000"/>
                  <a:alpha val="4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395414" y="3585113"/>
            <a:ext cx="448394" cy="275935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  <a:gs pos="0">
                <a:schemeClr val="accent3">
                  <a:tint val="56000"/>
                  <a:satMod val="275000"/>
                  <a:alpha val="4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7170" name="图片 1" descr="LWPO0~Q1JKJ7`DN2F@4FF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453927"/>
            <a:ext cx="1938341" cy="27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 descr="ZCHJ6F@7{T]YVUQH0)JZBZ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154" y="1516410"/>
            <a:ext cx="1974913" cy="27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3" descr="RBT95SU8]_4[)@[TOVWC1WC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1989543" cy="27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9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7170" name="图片 1" descr="LWPO0~Q1JKJ7`DN2F@4FF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453927"/>
            <a:ext cx="1938341" cy="27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 descr="ZCHJ6F@7{T]YVUQH0)JZBZ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154" y="1516410"/>
            <a:ext cx="1974913" cy="27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3" descr="RBT95SU8]_4[)@[TOVWC1WC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1989543" cy="27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136154" y="5157192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水银巨兽复制塔鳖时同时定义了特征攻防</a:t>
            </a:r>
            <a:r>
              <a:rPr lang="en-US" altLang="zh-CN" dirty="0"/>
              <a:t>7/7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09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8194" name="图片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2466528" cy="350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图片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2466528" cy="350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9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sp>
        <p:nvSpPr>
          <p:cNvPr id="3" name="矩形 2"/>
          <p:cNvSpPr/>
          <p:nvPr/>
        </p:nvSpPr>
        <p:spPr>
          <a:xfrm>
            <a:off x="1187624" y="494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dirty="0"/>
              <a:t>易形地窖此时为具有</a:t>
            </a:r>
            <a:r>
              <a:rPr lang="zh-CN" altLang="zh-CN" dirty="0" smtClean="0"/>
              <a:t>马术</a:t>
            </a:r>
            <a:r>
              <a:rPr lang="zh-CN" altLang="en-US" dirty="0" smtClean="0"/>
              <a:t>且</a:t>
            </a:r>
            <a:r>
              <a:rPr lang="en-US" altLang="zh-CN" dirty="0"/>
              <a:t>+2/+2</a:t>
            </a:r>
            <a:r>
              <a:rPr lang="zh-CN" altLang="zh-CN" dirty="0" smtClean="0"/>
              <a:t>的</a:t>
            </a:r>
            <a:r>
              <a:rPr lang="zh-CN" altLang="zh-CN" dirty="0"/>
              <a:t>易形</a:t>
            </a:r>
            <a:r>
              <a:rPr lang="zh-CN" altLang="zh-CN" dirty="0" smtClean="0"/>
              <a:t>地窖。但是此时</a:t>
            </a:r>
            <a:r>
              <a:rPr lang="zh-CN" altLang="en-US" dirty="0" smtClean="0"/>
              <a:t>马术和</a:t>
            </a:r>
            <a:r>
              <a:rPr lang="en-US" altLang="zh-CN" dirty="0" smtClean="0"/>
              <a:t>+2</a:t>
            </a:r>
            <a:r>
              <a:rPr lang="en-US" altLang="zh-CN" dirty="0"/>
              <a:t>/</a:t>
            </a:r>
            <a:r>
              <a:rPr lang="en-US" altLang="zh-CN" dirty="0" smtClean="0"/>
              <a:t>+2</a:t>
            </a:r>
            <a:r>
              <a:rPr lang="zh-CN" altLang="zh-CN" dirty="0" smtClean="0"/>
              <a:t>并</a:t>
            </a:r>
            <a:r>
              <a:rPr lang="zh-CN" altLang="zh-CN" dirty="0"/>
              <a:t>无意义。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252" y="1313532"/>
            <a:ext cx="2573660" cy="35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4270" y="1313532"/>
            <a:ext cx="2586892" cy="35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7880" y="1313532"/>
            <a:ext cx="2592338" cy="353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89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27600"/>
            <a:ext cx="2716397" cy="38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84784"/>
            <a:ext cx="2842742" cy="38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乘号 2"/>
          <p:cNvSpPr/>
          <p:nvPr/>
        </p:nvSpPr>
        <p:spPr>
          <a:xfrm>
            <a:off x="3788687" y="2492895"/>
            <a:ext cx="927329" cy="98878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211960" y="2132856"/>
            <a:ext cx="14451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2</a:t>
            </a:r>
            <a:endParaRPr lang="zh-CN" altLang="en-US" sz="9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76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72816"/>
            <a:ext cx="2448272" cy="343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82341"/>
            <a:ext cx="2542697" cy="343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82341"/>
            <a:ext cx="2448272" cy="343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923928" y="26064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3096344" cy="427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537" y="404664"/>
            <a:ext cx="143507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361" y="414189"/>
            <a:ext cx="149042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923928" y="26064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954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在层</a:t>
            </a:r>
            <a:r>
              <a:rPr lang="en-US" altLang="zh-CN" sz="2800" dirty="0"/>
              <a:t>1-6</a:t>
            </a:r>
            <a:r>
              <a:rPr lang="zh-CN" altLang="en-US" sz="2800" dirty="0"/>
              <a:t>中，特征定义</a:t>
            </a:r>
            <a:r>
              <a:rPr lang="zh-CN" altLang="en-US" sz="2800" dirty="0" smtClean="0"/>
              <a:t>异能（法术</a:t>
            </a:r>
            <a:r>
              <a:rPr lang="zh-CN" altLang="en-US" sz="2800" dirty="0"/>
              <a:t>力费用、类别栏、或力量</a:t>
            </a:r>
            <a:r>
              <a:rPr lang="en-US" altLang="zh-CN" sz="2800" dirty="0"/>
              <a:t>/</a:t>
            </a:r>
            <a:r>
              <a:rPr lang="zh-CN" altLang="en-US" sz="2800" dirty="0"/>
              <a:t>防御力）</a:t>
            </a:r>
            <a:r>
              <a:rPr lang="zh-CN" altLang="en-US" sz="2800" dirty="0" smtClean="0"/>
              <a:t>所</a:t>
            </a:r>
            <a:r>
              <a:rPr lang="zh-CN" altLang="en-US" sz="2800" dirty="0"/>
              <a:t>产生的效应首先生效（参见规则</a:t>
            </a:r>
            <a:r>
              <a:rPr lang="en-US" altLang="zh-CN" sz="2800" dirty="0"/>
              <a:t>604.3</a:t>
            </a:r>
            <a:r>
              <a:rPr lang="zh-CN" altLang="en-US" sz="2800" dirty="0"/>
              <a:t>），然后所有其它</a:t>
            </a:r>
            <a:r>
              <a:rPr lang="zh-CN" altLang="en-US" sz="2800" dirty="0">
                <a:solidFill>
                  <a:srgbClr val="00B050"/>
                </a:solidFill>
              </a:rPr>
              <a:t>顺序</a:t>
            </a:r>
            <a:r>
              <a:rPr lang="zh-CN" altLang="en-US" sz="2800" dirty="0"/>
              <a:t>按照</a:t>
            </a:r>
            <a:r>
              <a:rPr lang="zh-CN" altLang="en-US" sz="2800" dirty="0">
                <a:solidFill>
                  <a:srgbClr val="FF0000"/>
                </a:solidFill>
              </a:rPr>
              <a:t>时间印记</a:t>
            </a:r>
            <a:r>
              <a:rPr lang="zh-CN" altLang="en-US" sz="2800" dirty="0">
                <a:solidFill>
                  <a:srgbClr val="00B050"/>
                </a:solidFill>
              </a:rPr>
              <a:t>顺序</a:t>
            </a:r>
            <a:r>
              <a:rPr lang="zh-CN" altLang="en-US" sz="2800" dirty="0"/>
              <a:t>生效（参见规则</a:t>
            </a:r>
            <a:r>
              <a:rPr lang="en-US" altLang="zh-CN" sz="2800" dirty="0"/>
              <a:t>613.6</a:t>
            </a:r>
            <a:r>
              <a:rPr lang="zh-CN" altLang="en-US" sz="2800" dirty="0"/>
              <a:t>）。注意，</a:t>
            </a:r>
            <a:r>
              <a:rPr lang="zh-CN" altLang="en-US" sz="2800" dirty="0">
                <a:solidFill>
                  <a:srgbClr val="FF0000"/>
                </a:solidFill>
              </a:rPr>
              <a:t>从属关系</a:t>
            </a:r>
            <a:r>
              <a:rPr lang="zh-CN" altLang="en-US" sz="2800" dirty="0"/>
              <a:t>可能会改变同一层中效应</a:t>
            </a:r>
            <a:r>
              <a:rPr lang="zh-CN" altLang="en-US" sz="2800" dirty="0">
                <a:solidFill>
                  <a:srgbClr val="00B050"/>
                </a:solidFill>
              </a:rPr>
              <a:t>生效的顺序</a:t>
            </a:r>
            <a:r>
              <a:rPr lang="zh-CN" altLang="en-US" sz="2800" dirty="0"/>
              <a:t>。（参见规则</a:t>
            </a:r>
            <a:r>
              <a:rPr lang="en-US" altLang="zh-CN" sz="2800" dirty="0"/>
              <a:t>613.7</a:t>
            </a:r>
            <a:r>
              <a:rPr lang="zh-CN" altLang="en-US" sz="2800" dirty="0"/>
              <a:t>。）</a:t>
            </a:r>
            <a:endParaRPr lang="en-US" altLang="zh-CN" sz="2800" b="1" dirty="0"/>
          </a:p>
        </p:txBody>
      </p:sp>
    </p:spTree>
    <p:extLst>
      <p:ext uri="{BB962C8B-B14F-4D97-AF65-F5344CB8AC3E}">
        <p14:creationId xmlns:p14="http://schemas.microsoft.com/office/powerpoint/2010/main" val="15877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243" y="332656"/>
            <a:ext cx="143507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067" y="342181"/>
            <a:ext cx="149042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9411" y="332656"/>
            <a:ext cx="143507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871" y="2754437"/>
            <a:ext cx="2556495" cy="356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37" y="2754436"/>
            <a:ext cx="2556495" cy="356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060847"/>
            <a:ext cx="2808312" cy="38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779912" y="26064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954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744" y="146745"/>
            <a:ext cx="1413644" cy="198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15" y="146744"/>
            <a:ext cx="1413644" cy="198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469022"/>
            <a:ext cx="2712534" cy="369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837" y="2469022"/>
            <a:ext cx="2712536" cy="36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3779912" y="26064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00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1757" y="182944"/>
            <a:ext cx="1234121" cy="17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281718" cy="17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506" y="182944"/>
            <a:ext cx="1234121" cy="17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352675"/>
            <a:ext cx="2592288" cy="364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352675"/>
            <a:ext cx="2592288" cy="364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359124"/>
            <a:ext cx="2629470" cy="363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3779912" y="26064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76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458" y="284786"/>
            <a:ext cx="1287900" cy="180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84786"/>
            <a:ext cx="1337572" cy="180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3047678" cy="42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779912" y="26064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76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9077" y="2420888"/>
            <a:ext cx="3081310" cy="424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42" y="2756446"/>
            <a:ext cx="2448272" cy="333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319" y="2756446"/>
            <a:ext cx="2414737" cy="33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779912" y="26064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458" y="284786"/>
            <a:ext cx="1287900" cy="180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84786"/>
            <a:ext cx="1337572" cy="180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284786"/>
            <a:ext cx="1287900" cy="180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72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层的互动</a:t>
            </a:r>
            <a:endParaRPr lang="en-US" altLang="zh-CN" dirty="0" smtClean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25397"/>
            <a:ext cx="2520280" cy="34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725397"/>
            <a:ext cx="2513733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725397"/>
            <a:ext cx="2520280" cy="350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1023789" y="5517232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CN" altLang="en-US" dirty="0" smtClean="0"/>
              <a:t>思考题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未完</a:t>
            </a:r>
            <a:r>
              <a:rPr lang="en-US" altLang="zh-CN" dirty="0" smtClean="0"/>
              <a:t>…</a:t>
            </a:r>
            <a:r>
              <a:rPr lang="zh-CN" altLang="en-US" dirty="0" smtClean="0"/>
              <a:t>待续</a:t>
            </a:r>
            <a:r>
              <a:rPr lang="en-US" altLang="zh-CN" dirty="0" smtClean="0"/>
              <a:t>~</a:t>
            </a:r>
            <a:r>
              <a:rPr lang="zh-CN" altLang="en-US" dirty="0" smtClean="0"/>
              <a:t>！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4969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：复制效应</a:t>
            </a:r>
            <a:r>
              <a:rPr lang="zh-CN" altLang="en-US" dirty="0" smtClean="0">
                <a:solidFill>
                  <a:srgbClr val="FF0000"/>
                </a:solidFill>
              </a:rPr>
              <a:t>生效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855" y="1551856"/>
            <a:ext cx="2232248" cy="310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56792"/>
            <a:ext cx="359092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040271"/>
            <a:ext cx="2350359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：复制效应生效</a:t>
            </a:r>
            <a:endParaRPr lang="en-US" altLang="zh-CN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412776"/>
            <a:ext cx="2520280" cy="34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2520280" cy="346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：复制效应生效</a:t>
            </a:r>
            <a:endParaRPr lang="en-US" altLang="zh-CN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412776"/>
            <a:ext cx="2520280" cy="34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1944216" cy="267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59" y="2060848"/>
            <a:ext cx="4694643" cy="31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2</a:t>
            </a:r>
            <a:r>
              <a:rPr lang="zh-CN" altLang="en-US" dirty="0" smtClean="0"/>
              <a:t>：改变操控权的效应</a:t>
            </a:r>
            <a:r>
              <a:rPr lang="zh-CN" altLang="en-US" dirty="0" smtClean="0">
                <a:solidFill>
                  <a:srgbClr val="FF0000"/>
                </a:solidFill>
              </a:rPr>
              <a:t>生效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521" y="1556792"/>
            <a:ext cx="2088232" cy="291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554806"/>
            <a:ext cx="2279472" cy="313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204864"/>
            <a:ext cx="2088232" cy="291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492895"/>
            <a:ext cx="2088232" cy="286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层</a:t>
            </a:r>
            <a:r>
              <a:rPr lang="en-US" altLang="zh-CN" dirty="0" smtClean="0"/>
              <a:t>3</a:t>
            </a:r>
            <a:r>
              <a:rPr lang="zh-CN" altLang="en-US" dirty="0" smtClean="0"/>
              <a:t>：改变叙述的效应生效</a:t>
            </a:r>
            <a:endParaRPr lang="en-US" altLang="zh-CN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2088232" cy="286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2088232" cy="286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026595" cy="26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948264" y="4334224"/>
            <a:ext cx="1584176" cy="714444"/>
          </a:xfrm>
          <a:prstGeom prst="rect">
            <a:avLst/>
          </a:prstGeom>
          <a:gradFill>
            <a:gsLst>
              <a:gs pos="0">
                <a:schemeClr val="accent3">
                  <a:tint val="35000"/>
                  <a:satMod val="253000"/>
                  <a:lumMod val="99000"/>
                </a:schemeClr>
              </a:gs>
              <a:gs pos="0">
                <a:schemeClr val="accent3">
                  <a:tint val="42000"/>
                  <a:satMod val="255000"/>
                  <a:alpha val="48000"/>
                </a:schemeClr>
              </a:gs>
              <a:gs pos="0">
                <a:schemeClr val="accent3">
                  <a:tint val="53000"/>
                  <a:satMod val="260000"/>
                </a:schemeClr>
              </a:gs>
              <a:gs pos="0">
                <a:schemeClr val="accent3">
                  <a:tint val="56000"/>
                  <a:satMod val="275000"/>
                  <a:alpha val="4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12365</TotalTime>
  <Words>886</Words>
  <Application>Microsoft Macintosh PowerPoint</Application>
  <PresentationFormat>On-screen Show (4:3)</PresentationFormat>
  <Paragraphs>98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Calibri</vt:lpstr>
      <vt:lpstr>Gill Sans MT</vt:lpstr>
      <vt:lpstr>Meiryo UI</vt:lpstr>
      <vt:lpstr>Verdana</vt:lpstr>
      <vt:lpstr>Wingdings 2</vt:lpstr>
      <vt:lpstr>华文中宋</vt:lpstr>
      <vt:lpstr>华文新魏</vt:lpstr>
      <vt:lpstr>宋体</vt:lpstr>
      <vt:lpstr>楷体</vt:lpstr>
      <vt:lpstr>夏至</vt:lpstr>
      <vt:lpstr>PowerPoint Presentation</vt:lpstr>
      <vt:lpstr>层</vt:lpstr>
      <vt:lpstr>层</vt:lpstr>
      <vt:lpstr>层</vt:lpstr>
      <vt:lpstr>层1：复制效应生效</vt:lpstr>
      <vt:lpstr>层1：复制效应生效</vt:lpstr>
      <vt:lpstr>层1：复制效应生效</vt:lpstr>
      <vt:lpstr>层2：改变操控权的效应生效</vt:lpstr>
      <vt:lpstr>层3：改变叙述的效应生效</vt:lpstr>
      <vt:lpstr>层4：改变类别的效应生效</vt:lpstr>
      <vt:lpstr>层5：改变颜色的效应生效</vt:lpstr>
      <vt:lpstr>层6：添加异能的效应、移除异能的效应以及令物件不能具有某异能的效应生效</vt:lpstr>
      <vt:lpstr>层6：添加异能的效应、移除异能的效应以及令物件不能具有某异能的效应生效</vt:lpstr>
      <vt:lpstr>层6：添加异能的效应、移除异能的效应以及令物件不能具有某异能的效应生效</vt:lpstr>
      <vt:lpstr>层6：添加异能的效应、移除异能的效应以及令物件不能具有某异能的效应生效</vt:lpstr>
      <vt:lpstr>层7 </vt:lpstr>
      <vt:lpstr>层7：改变力量和/或防御力的效应生效</vt:lpstr>
      <vt:lpstr>层7 </vt:lpstr>
      <vt:lpstr>层7 </vt:lpstr>
      <vt:lpstr>层的互动</vt:lpstr>
      <vt:lpstr>层7 </vt:lpstr>
      <vt:lpstr>层的互动</vt:lpstr>
      <vt:lpstr>层7 </vt:lpstr>
      <vt:lpstr>层的互动</vt:lpstr>
      <vt:lpstr>层7：</vt:lpstr>
      <vt:lpstr>PowerPoint Presentation</vt:lpstr>
      <vt:lpstr>PowerPoint Presentation</vt:lpstr>
      <vt:lpstr>层7：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层的互动</vt:lpstr>
      <vt:lpstr>未完…待续~！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YUE</dc:creator>
  <cp:lastModifiedBy>Hao Du</cp:lastModifiedBy>
  <cp:revision>65</cp:revision>
  <dcterms:created xsi:type="dcterms:W3CDTF">2016-11-08T02:54:25Z</dcterms:created>
  <dcterms:modified xsi:type="dcterms:W3CDTF">2017-04-21T07:06:36Z</dcterms:modified>
</cp:coreProperties>
</file>