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61" r:id="rId3"/>
    <p:sldId id="258" r:id="rId4"/>
    <p:sldId id="259" r:id="rId5"/>
    <p:sldId id="275" r:id="rId6"/>
    <p:sldId id="276" r:id="rId7"/>
    <p:sldId id="277" r:id="rId8"/>
    <p:sldId id="262" r:id="rId9"/>
    <p:sldId id="283" r:id="rId10"/>
    <p:sldId id="279" r:id="rId11"/>
    <p:sldId id="278" r:id="rId12"/>
    <p:sldId id="263" r:id="rId13"/>
    <p:sldId id="264" r:id="rId14"/>
    <p:sldId id="265" r:id="rId15"/>
    <p:sldId id="266" r:id="rId16"/>
    <p:sldId id="267" r:id="rId17"/>
    <p:sldId id="268" r:id="rId18"/>
    <p:sldId id="269" r:id="rId19"/>
    <p:sldId id="270" r:id="rId20"/>
    <p:sldId id="282" r:id="rId21"/>
    <p:sldId id="272"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5" autoAdjust="0"/>
    <p:restoredTop sz="94624" autoAdjust="0"/>
  </p:normalViewPr>
  <p:slideViewPr>
    <p:cSldViewPr>
      <p:cViewPr varScale="1">
        <p:scale>
          <a:sx n="107" d="100"/>
          <a:sy n="107"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F3321-E38C-4612-85CA-4B1B4FAAADE2}" type="datetimeFigureOut">
              <a:rPr lang="zh-CN" altLang="en-US" smtClean="0"/>
              <a:pPr/>
              <a:t>2017/4/11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182DF-038E-47C0-924D-416D76AF4F7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对角圆角矩形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标题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10" name="日期占位符 9"/>
          <p:cNvSpPr>
            <a:spLocks noGrp="1"/>
          </p:cNvSpPr>
          <p:nvPr>
            <p:ph type="dt" sz="half" idx="10"/>
          </p:nvPr>
        </p:nvSpPr>
        <p:spPr>
          <a:xfrm>
            <a:off x="5562600" y="6509004"/>
            <a:ext cx="3002280" cy="274320"/>
          </a:xfrm>
        </p:spPr>
        <p:txBody>
          <a:bodyPr vert="horz" rtlCol="0"/>
          <a:lstStyle>
            <a:extLst/>
          </a:lstStyle>
          <a:p>
            <a:fld id="{274CDE44-3141-4D2B-A920-557D3ED09FE1}" type="datetimeFigureOut">
              <a:rPr lang="zh-CN" altLang="en-US" smtClean="0"/>
              <a:pPr/>
              <a:t>2017/4/11</a:t>
            </a:fld>
            <a:endParaRPr lang="zh-CN" altLang="en-US"/>
          </a:p>
        </p:txBody>
      </p:sp>
      <p:sp>
        <p:nvSpPr>
          <p:cNvPr id="11" name="灯片编号占位符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86CA6A-C667-4C34-8E6A-1B551CC99808}" type="slidenum">
              <a:rPr lang="zh-CN" altLang="en-US" smtClean="0"/>
              <a:pPr/>
              <a:t>‹#›</a:t>
            </a:fld>
            <a:endParaRPr lang="zh-CN" altLang="en-US"/>
          </a:p>
        </p:txBody>
      </p:sp>
      <p:sp>
        <p:nvSpPr>
          <p:cNvPr id="12" name="页脚占位符 11"/>
          <p:cNvSpPr>
            <a:spLocks noGrp="1"/>
          </p:cNvSpPr>
          <p:nvPr>
            <p:ph type="ftr" sz="quarter" idx="12"/>
          </p:nvPr>
        </p:nvSpPr>
        <p:spPr>
          <a:xfrm>
            <a:off x="1600200" y="6509004"/>
            <a:ext cx="3907464" cy="274320"/>
          </a:xfrm>
        </p:spPr>
        <p:txBody>
          <a:bodyPr vert="horz" rtlCol="0"/>
          <a:lstStyle>
            <a:extLst/>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886CA6A-C667-4C34-8E6A-1B551CC9980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lgn="l">
              <a:defRPr/>
            </a:lvl1pPr>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886CA6A-C667-4C34-8E6A-1B551CC9980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886CA6A-C667-4C34-8E6A-1B551CC9980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8" name="日期占位符 7"/>
          <p:cNvSpPr>
            <a:spLocks noGrp="1"/>
          </p:cNvSpPr>
          <p:nvPr>
            <p:ph type="dt" sz="half" idx="10"/>
          </p:nvPr>
        </p:nvSpPr>
        <p:spPr>
          <a:xfrm>
            <a:off x="5562600" y="6513670"/>
            <a:ext cx="3002280" cy="274320"/>
          </a:xfrm>
        </p:spPr>
        <p:txBody>
          <a:bodyPr vert="horz" rtlCol="0"/>
          <a:lstStyle>
            <a:extLst/>
          </a:lstStyle>
          <a:p>
            <a:fld id="{274CDE44-3141-4D2B-A920-557D3ED09FE1}" type="datetimeFigureOut">
              <a:rPr lang="zh-CN" altLang="en-US" smtClean="0"/>
              <a:pPr/>
              <a:t>2017/4/11</a:t>
            </a:fld>
            <a:endParaRPr lang="zh-CN" altLang="en-US"/>
          </a:p>
        </p:txBody>
      </p:sp>
      <p:sp>
        <p:nvSpPr>
          <p:cNvPr id="9" name="灯片编号占位符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86CA6A-C667-4C34-8E6A-1B551CC99808}" type="slidenum">
              <a:rPr lang="zh-CN" altLang="en-US" smtClean="0"/>
              <a:pPr/>
              <a:t>‹#›</a:t>
            </a:fld>
            <a:endParaRPr lang="zh-CN" altLang="en-US"/>
          </a:p>
        </p:txBody>
      </p:sp>
      <p:sp>
        <p:nvSpPr>
          <p:cNvPr id="10" name="页脚占位符 9"/>
          <p:cNvSpPr>
            <a:spLocks noGrp="1"/>
          </p:cNvSpPr>
          <p:nvPr>
            <p:ph type="ftr" sz="quarter" idx="12"/>
          </p:nvPr>
        </p:nvSpPr>
        <p:spPr>
          <a:xfrm>
            <a:off x="1600200" y="6513670"/>
            <a:ext cx="3907464" cy="274320"/>
          </a:xfrm>
        </p:spPr>
        <p:txBody>
          <a:bodyPr vert="horz" rtlCol="0"/>
          <a:lstStyle>
            <a:extLst/>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a:xfrm>
            <a:off x="8641080" y="6514568"/>
            <a:ext cx="464288" cy="274320"/>
          </a:xfrm>
        </p:spPr>
        <p:txBody>
          <a:bodyPr/>
          <a:lstStyle>
            <a:extLst/>
          </a:lstStyle>
          <a:p>
            <a:fld id="{1886CA6A-C667-4C34-8E6A-1B551CC99808}" type="slidenum">
              <a:rPr lang="zh-CN" altLang="en-US" smtClean="0"/>
              <a:pPr/>
              <a:t>‹#›</a:t>
            </a:fld>
            <a:endParaRPr lang="zh-CN" altLang="en-US"/>
          </a:p>
        </p:txBody>
      </p:sp>
      <p:sp>
        <p:nvSpPr>
          <p:cNvPr id="10" name="矩形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矩形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标题 1"/>
          <p:cNvSpPr>
            <a:spLocks noGrp="1"/>
          </p:cNvSpPr>
          <p:nvPr>
            <p:ph type="title"/>
          </p:nvPr>
        </p:nvSpPr>
        <p:spPr>
          <a:xfrm>
            <a:off x="457200" y="251948"/>
            <a:ext cx="8229600" cy="1143000"/>
          </a:xfrm>
        </p:spPr>
        <p:txBody>
          <a:bodyPr anchor="b"/>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a:xfrm>
            <a:off x="8641080" y="6514568"/>
            <a:ext cx="464288" cy="274320"/>
          </a:xfrm>
        </p:spPr>
        <p:txBody>
          <a:bodyPr/>
          <a:lstStyle>
            <a:extLst/>
          </a:lstStyle>
          <a:p>
            <a:fld id="{1886CA6A-C667-4C34-8E6A-1B551CC9980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53218"/>
            <a:ext cx="8229600" cy="1143000"/>
          </a:xfrm>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1886CA6A-C667-4C34-8E6A-1B551CC99808}" type="slidenum">
              <a:rPr lang="zh-CN" altLang="en-US" smtClean="0"/>
              <a:pPr/>
              <a:t>‹#›</a:t>
            </a:fld>
            <a:endParaRPr lang="zh-CN" altLang="en-US"/>
          </a:p>
        </p:txBody>
      </p:sp>
      <p:sp>
        <p:nvSpPr>
          <p:cNvPr id="7" name="矩形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274CDE44-3141-4D2B-A920-557D3ED09FE1}" type="datetimeFigureOut">
              <a:rPr lang="zh-CN" altLang="en-US" smtClean="0"/>
              <a:pPr/>
              <a:t>2017/4/11</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1886CA6A-C667-4C34-8E6A-1B551CC9980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矩形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963136" y="304800"/>
            <a:ext cx="3931920" cy="762000"/>
          </a:xfrm>
        </p:spPr>
        <p:txBody>
          <a:bodyPr anchor="b"/>
          <a:lstStyle>
            <a:lvl1pPr marL="0" algn="r">
              <a:buNone/>
              <a:defRPr sz="2000" b="1"/>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9" name="日期占位符 8"/>
          <p:cNvSpPr>
            <a:spLocks noGrp="1"/>
          </p:cNvSpPr>
          <p:nvPr>
            <p:ph type="dt" sz="half" idx="10"/>
          </p:nvPr>
        </p:nvSpPr>
        <p:spPr>
          <a:xfrm>
            <a:off x="5562600" y="6513670"/>
            <a:ext cx="3002280" cy="274320"/>
          </a:xfrm>
        </p:spPr>
        <p:txBody>
          <a:bodyPr vert="horz" rtlCol="0"/>
          <a:lstStyle>
            <a:extLst/>
          </a:lstStyle>
          <a:p>
            <a:fld id="{274CDE44-3141-4D2B-A920-557D3ED09FE1}" type="datetimeFigureOut">
              <a:rPr lang="zh-CN" altLang="en-US" smtClean="0"/>
              <a:pPr/>
              <a:t>2017/4/11</a:t>
            </a:fld>
            <a:endParaRPr lang="zh-CN" altLang="en-US"/>
          </a:p>
        </p:txBody>
      </p:sp>
      <p:sp>
        <p:nvSpPr>
          <p:cNvPr id="10" name="灯片编号占位符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886CA6A-C667-4C34-8E6A-1B551CC99808}" type="slidenum">
              <a:rPr lang="zh-CN" altLang="en-US" smtClean="0"/>
              <a:pPr/>
              <a:t>‹#›</a:t>
            </a:fld>
            <a:endParaRPr lang="zh-CN" altLang="en-US"/>
          </a:p>
        </p:txBody>
      </p:sp>
      <p:sp>
        <p:nvSpPr>
          <p:cNvPr id="11" name="页脚占位符 10"/>
          <p:cNvSpPr>
            <a:spLocks noGrp="1"/>
          </p:cNvSpPr>
          <p:nvPr>
            <p:ph type="ftr" sz="quarter" idx="12"/>
          </p:nvPr>
        </p:nvSpPr>
        <p:spPr>
          <a:xfrm>
            <a:off x="1600200" y="6513670"/>
            <a:ext cx="3907464" cy="274320"/>
          </a:xfrm>
        </p:spPr>
        <p:txBody>
          <a:bodyPr vert="horz" rtlCol="0"/>
          <a:lstStyle>
            <a:extLst/>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040443" y="4724400"/>
            <a:ext cx="5486400" cy="664536"/>
          </a:xfrm>
        </p:spPr>
        <p:txBody>
          <a:bodyPr anchor="b"/>
          <a:lstStyle>
            <a:lvl1pPr marL="0" algn="r">
              <a:buNone/>
              <a:defRPr sz="2000" b="1"/>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13" name="图片占位符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zh-CN" altLang="en-US"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8" name="日期占位符 7"/>
          <p:cNvSpPr>
            <a:spLocks noGrp="1"/>
          </p:cNvSpPr>
          <p:nvPr>
            <p:ph type="dt" sz="half" idx="10"/>
          </p:nvPr>
        </p:nvSpPr>
        <p:spPr>
          <a:xfrm>
            <a:off x="5562600" y="6509004"/>
            <a:ext cx="3002280" cy="274320"/>
          </a:xfrm>
        </p:spPr>
        <p:txBody>
          <a:bodyPr vert="horz" rtlCol="0"/>
          <a:lstStyle>
            <a:extLst/>
          </a:lstStyle>
          <a:p>
            <a:fld id="{274CDE44-3141-4D2B-A920-557D3ED09FE1}" type="datetimeFigureOut">
              <a:rPr lang="zh-CN" altLang="en-US" smtClean="0"/>
              <a:pPr/>
              <a:t>2017/4/11</a:t>
            </a:fld>
            <a:endParaRPr lang="zh-CN" altLang="en-US"/>
          </a:p>
        </p:txBody>
      </p:sp>
      <p:sp>
        <p:nvSpPr>
          <p:cNvPr id="9" name="灯片编号占位符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886CA6A-C667-4C34-8E6A-1B551CC99808}" type="slidenum">
              <a:rPr lang="zh-CN" altLang="en-US" smtClean="0"/>
              <a:pPr/>
              <a:t>‹#›</a:t>
            </a:fld>
            <a:endParaRPr lang="zh-CN" altLang="en-US"/>
          </a:p>
        </p:txBody>
      </p:sp>
      <p:sp>
        <p:nvSpPr>
          <p:cNvPr id="10" name="页脚占位符 9"/>
          <p:cNvSpPr>
            <a:spLocks noGrp="1"/>
          </p:cNvSpPr>
          <p:nvPr>
            <p:ph type="ftr" sz="quarter" idx="12"/>
          </p:nvPr>
        </p:nvSpPr>
        <p:spPr>
          <a:xfrm>
            <a:off x="1600200" y="6509004"/>
            <a:ext cx="3907464" cy="274320"/>
          </a:xfrm>
        </p:spPr>
        <p:txBody>
          <a:bodyPr vert="horz" rtlCol="0"/>
          <a:lstStyle>
            <a:extLst/>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对角圆角矩形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页脚占位符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zh-CN" altLang="en-US"/>
          </a:p>
        </p:txBody>
      </p:sp>
      <p:sp>
        <p:nvSpPr>
          <p:cNvPr id="14" name="日期占位符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74CDE44-3141-4D2B-A920-557D3ED09FE1}" type="datetimeFigureOut">
              <a:rPr lang="zh-CN" altLang="en-US" smtClean="0"/>
              <a:pPr/>
              <a:t>2017/4/11</a:t>
            </a:fld>
            <a:endParaRPr lang="zh-CN" altLang="en-US"/>
          </a:p>
        </p:txBody>
      </p:sp>
      <p:sp>
        <p:nvSpPr>
          <p:cNvPr id="23" name="灯片编号占位符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886CA6A-C667-4C34-8E6A-1B551CC99808}" type="slidenum">
              <a:rPr lang="zh-CN" altLang="en-US" smtClean="0"/>
              <a:pPr/>
              <a:t>‹#›</a:t>
            </a:fld>
            <a:endParaRPr lang="zh-CN" altLang="en-US"/>
          </a:p>
        </p:txBody>
      </p:sp>
      <p:sp>
        <p:nvSpPr>
          <p:cNvPr id="22" name="标题占位符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遗漏触发</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遗漏触发的修正</a:t>
            </a:r>
            <a:endParaRPr lang="zh-CN" altLang="en-US" dirty="0"/>
          </a:p>
        </p:txBody>
      </p:sp>
      <p:sp>
        <p:nvSpPr>
          <p:cNvPr id="3" name="内容占位符 2"/>
          <p:cNvSpPr>
            <a:spLocks noGrp="1"/>
          </p:cNvSpPr>
          <p:nvPr>
            <p:ph idx="1"/>
          </p:nvPr>
        </p:nvSpPr>
        <p:spPr/>
        <p:txBody>
          <a:bodyPr/>
          <a:lstStyle/>
          <a:p>
            <a:r>
              <a:rPr lang="zh-CN" altLang="en-US" dirty="0" smtClean="0"/>
              <a:t>会</a:t>
            </a:r>
            <a:r>
              <a:rPr lang="zh-CN" altLang="en-US" u="sng" dirty="0" smtClean="0">
                <a:solidFill>
                  <a:schemeClr val="accent6"/>
                </a:solidFill>
              </a:rPr>
              <a:t>改变物件所在区域</a:t>
            </a:r>
            <a:r>
              <a:rPr lang="zh-CN" altLang="en-US" dirty="0" smtClean="0"/>
              <a:t>的延迟触发式异能</a:t>
            </a:r>
            <a:endParaRPr lang="en-US" altLang="zh-CN" dirty="0" smtClean="0"/>
          </a:p>
        </p:txBody>
      </p:sp>
      <p:pic>
        <p:nvPicPr>
          <p:cNvPr id="4" name="图片 3" descr="213.jpg"/>
          <p:cNvPicPr>
            <a:picLocks noChangeAspect="1"/>
          </p:cNvPicPr>
          <p:nvPr/>
        </p:nvPicPr>
        <p:blipFill>
          <a:blip r:embed="rId2"/>
          <a:stretch>
            <a:fillRect/>
          </a:stretch>
        </p:blipFill>
        <p:spPr>
          <a:xfrm>
            <a:off x="571472" y="2500306"/>
            <a:ext cx="2557469" cy="3647672"/>
          </a:xfrm>
          <a:prstGeom prst="rect">
            <a:avLst/>
          </a:prstGeom>
        </p:spPr>
      </p:pic>
      <p:pic>
        <p:nvPicPr>
          <p:cNvPr id="5" name="图片 4" descr="182.jpg"/>
          <p:cNvPicPr>
            <a:picLocks noChangeAspect="1"/>
          </p:cNvPicPr>
          <p:nvPr/>
        </p:nvPicPr>
        <p:blipFill>
          <a:blip r:embed="rId3"/>
          <a:stretch>
            <a:fillRect/>
          </a:stretch>
        </p:blipFill>
        <p:spPr>
          <a:xfrm>
            <a:off x="3357554" y="2500306"/>
            <a:ext cx="2571105" cy="3667121"/>
          </a:xfrm>
          <a:prstGeom prst="rect">
            <a:avLst/>
          </a:prstGeom>
        </p:spPr>
      </p:pic>
      <p:pic>
        <p:nvPicPr>
          <p:cNvPr id="6" name="图片 5" descr="249.jpg"/>
          <p:cNvPicPr>
            <a:picLocks noChangeAspect="1"/>
          </p:cNvPicPr>
          <p:nvPr/>
        </p:nvPicPr>
        <p:blipFill>
          <a:blip r:embed="rId4"/>
          <a:stretch>
            <a:fillRect/>
          </a:stretch>
        </p:blipFill>
        <p:spPr>
          <a:xfrm>
            <a:off x="6143636" y="2500306"/>
            <a:ext cx="2554430" cy="3643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遗漏触发的修正</a:t>
            </a:r>
            <a:endParaRPr lang="zh-CN" altLang="en-US" dirty="0"/>
          </a:p>
        </p:txBody>
      </p:sp>
      <p:sp>
        <p:nvSpPr>
          <p:cNvPr id="3" name="内容占位符 2"/>
          <p:cNvSpPr>
            <a:spLocks noGrp="1"/>
          </p:cNvSpPr>
          <p:nvPr>
            <p:ph idx="1"/>
          </p:nvPr>
        </p:nvSpPr>
        <p:spPr/>
        <p:txBody>
          <a:bodyPr>
            <a:normAutofit/>
          </a:bodyPr>
          <a:lstStyle/>
          <a:p>
            <a:r>
              <a:rPr lang="zh-CN" altLang="en-US" dirty="0" smtClean="0"/>
              <a:t>修正的</a:t>
            </a:r>
            <a:r>
              <a:rPr lang="zh-CN" altLang="en-US" u="sng" dirty="0" smtClean="0">
                <a:solidFill>
                  <a:schemeClr val="accent6"/>
                </a:solidFill>
              </a:rPr>
              <a:t>时限</a:t>
            </a:r>
            <a:endParaRPr lang="en-US" altLang="zh-CN" u="sng" dirty="0" smtClean="0">
              <a:solidFill>
                <a:schemeClr val="accent6"/>
              </a:solidFill>
            </a:endParaRPr>
          </a:p>
          <a:p>
            <a:endParaRPr lang="en-US" altLang="zh-CN" u="sng" dirty="0" smtClean="0">
              <a:solidFill>
                <a:schemeClr val="accent6"/>
              </a:solidFill>
            </a:endParaRPr>
          </a:p>
          <a:p>
            <a:pPr>
              <a:buNone/>
            </a:pPr>
            <a:r>
              <a:rPr lang="en-US" altLang="zh-CN" dirty="0" smtClean="0"/>
              <a:t>   </a:t>
            </a:r>
            <a:r>
              <a:rPr lang="en-US" altLang="zh-CN" sz="2400" dirty="0" smtClean="0"/>
              <a:t> 1.1</a:t>
            </a:r>
            <a:r>
              <a:rPr lang="zh-CN" altLang="en-US" sz="2400" dirty="0" smtClean="0"/>
              <a:t>、一个回合</a:t>
            </a:r>
            <a:endParaRPr lang="en-US" altLang="zh-CN" sz="2400" dirty="0" smtClean="0"/>
          </a:p>
          <a:p>
            <a:pPr>
              <a:buNone/>
            </a:pPr>
            <a:r>
              <a:rPr lang="en-US" altLang="zh-CN" sz="2400" dirty="0" smtClean="0"/>
              <a:t>     1.2</a:t>
            </a:r>
            <a:r>
              <a:rPr lang="zh-CN" altLang="en-US" sz="2400" dirty="0" smtClean="0"/>
              <a:t>、持续时限已结束</a:t>
            </a:r>
            <a:endParaRPr lang="en-US" altLang="zh-CN" sz="2400" dirty="0" smtClean="0"/>
          </a:p>
          <a:p>
            <a:pPr>
              <a:buNone/>
            </a:pPr>
            <a:endParaRPr lang="en-US" altLang="zh-CN" sz="2400" dirty="0" smtClean="0"/>
          </a:p>
          <a:p>
            <a:pPr>
              <a:buNone/>
            </a:pPr>
            <a:r>
              <a:rPr lang="en-US" altLang="zh-CN" sz="2400" dirty="0" smtClean="0"/>
              <a:t>     2</a:t>
            </a:r>
            <a:r>
              <a:rPr lang="zh-CN" altLang="en-US" sz="2400" dirty="0" smtClean="0"/>
              <a:t>、预设动作、或改变区域的延迟触发</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有害触发</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en-US" dirty="0" smtClean="0"/>
              <a:t>遗漏</a:t>
            </a:r>
            <a:r>
              <a:rPr lang="zh-CN" altLang="en-US" dirty="0" smtClean="0"/>
              <a:t>该类触发处罚为“警告”，累积会升级</a:t>
            </a:r>
            <a:endParaRPr lang="en-US" altLang="zh-CN" dirty="0" smtClean="0"/>
          </a:p>
          <a:p>
            <a:endParaRPr lang="en-US" altLang="zh-CN" dirty="0" smtClean="0"/>
          </a:p>
          <a:p>
            <a:endParaRPr lang="en-US" altLang="zh-CN" dirty="0" smtClean="0"/>
          </a:p>
          <a:p>
            <a:endParaRPr lang="en-US" altLang="zh-CN" dirty="0" smtClean="0"/>
          </a:p>
          <a:p>
            <a:r>
              <a:rPr lang="zh-CN" altLang="en-US" dirty="0" smtClean="0"/>
              <a:t>裁判</a:t>
            </a:r>
            <a:r>
              <a:rPr lang="zh-CN" altLang="en-US" dirty="0" smtClean="0"/>
              <a:t>需要主动介入</a:t>
            </a:r>
            <a:endParaRPr lang="en-US" altLang="zh-CN" dirty="0" smtClean="0"/>
          </a:p>
          <a:p>
            <a:endParaRPr lang="en-US" altLang="zh-CN" dirty="0" smtClean="0"/>
          </a:p>
          <a:p>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有害触发的判断</a:t>
            </a:r>
            <a:r>
              <a:rPr lang="en-US" altLang="zh-CN" sz="3600" dirty="0" smtClean="0"/>
              <a:t>—1</a:t>
            </a:r>
            <a:r>
              <a:rPr lang="zh-CN" altLang="en-US" sz="3600" dirty="0" smtClean="0"/>
              <a:t>、资源得失</a:t>
            </a:r>
            <a:endParaRPr lang="zh-CN" altLang="en-US" sz="3600" dirty="0"/>
          </a:p>
        </p:txBody>
      </p:sp>
      <p:pic>
        <p:nvPicPr>
          <p:cNvPr id="6" name="内容占位符 5" descr="99.jpg"/>
          <p:cNvPicPr>
            <a:picLocks noGrp="1" noChangeAspect="1"/>
          </p:cNvPicPr>
          <p:nvPr>
            <p:ph sz="half" idx="1"/>
          </p:nvPr>
        </p:nvPicPr>
        <p:blipFill>
          <a:blip r:embed="rId2"/>
          <a:stretch>
            <a:fillRect/>
          </a:stretch>
        </p:blipFill>
        <p:spPr>
          <a:xfrm>
            <a:off x="990600" y="1789906"/>
            <a:ext cx="2971800" cy="4238625"/>
          </a:xfrm>
        </p:spPr>
      </p:pic>
      <p:sp>
        <p:nvSpPr>
          <p:cNvPr id="5" name="内容占位符 4"/>
          <p:cNvSpPr>
            <a:spLocks noGrp="1"/>
          </p:cNvSpPr>
          <p:nvPr>
            <p:ph sz="half" idx="2"/>
          </p:nvPr>
        </p:nvSpPr>
        <p:spPr/>
        <p:txBody>
          <a:bodyPr/>
          <a:lstStyle/>
          <a:p>
            <a:endParaRPr lang="en-US" altLang="zh-CN" b="1" dirty="0" smtClean="0"/>
          </a:p>
          <a:p>
            <a:r>
              <a:rPr lang="zh-CN" altLang="en-US" b="1" dirty="0" smtClean="0">
                <a:solidFill>
                  <a:schemeClr val="accent6"/>
                </a:solidFill>
              </a:rPr>
              <a:t>在你的维持开始时，牺牲一个生物。</a:t>
            </a:r>
            <a:endParaRPr lang="en-US" altLang="zh-CN" b="1" dirty="0" smtClean="0">
              <a:solidFill>
                <a:schemeClr val="accent6"/>
              </a:solidFill>
            </a:endParaRPr>
          </a:p>
          <a:p>
            <a:endParaRPr lang="en-US" altLang="zh-CN" b="1" dirty="0" smtClean="0"/>
          </a:p>
          <a:p>
            <a:r>
              <a:rPr lang="zh-CN" altLang="en-US" b="1" dirty="0" smtClean="0"/>
              <a:t>每当你牺牲一个生物时，抓一张牌。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有害触发的判断</a:t>
            </a:r>
            <a:r>
              <a:rPr lang="en-US" altLang="zh-CN" sz="3600" dirty="0" smtClean="0"/>
              <a:t>—2</a:t>
            </a:r>
            <a:r>
              <a:rPr lang="zh-CN" altLang="en-US" sz="3600" dirty="0" smtClean="0"/>
              <a:t>、移除异能</a:t>
            </a:r>
            <a:endParaRPr lang="zh-CN" altLang="en-US" sz="3600" dirty="0"/>
          </a:p>
        </p:txBody>
      </p:sp>
      <p:pic>
        <p:nvPicPr>
          <p:cNvPr id="7" name="内容占位符 6" descr="203a.jpg"/>
          <p:cNvPicPr>
            <a:picLocks noGrp="1" noChangeAspect="1"/>
          </p:cNvPicPr>
          <p:nvPr>
            <p:ph sz="half" idx="2"/>
          </p:nvPr>
        </p:nvPicPr>
        <p:blipFill>
          <a:blip r:embed="rId2"/>
          <a:stretch>
            <a:fillRect/>
          </a:stretch>
        </p:blipFill>
        <p:spPr>
          <a:xfrm>
            <a:off x="5201064" y="1789907"/>
            <a:ext cx="2952335" cy="4210862"/>
          </a:xfrm>
        </p:spPr>
      </p:pic>
      <p:pic>
        <p:nvPicPr>
          <p:cNvPr id="8" name="内容占位符 9" descr="203b.jpg"/>
          <p:cNvPicPr>
            <a:picLocks noChangeAspect="1"/>
          </p:cNvPicPr>
          <p:nvPr/>
        </p:nvPicPr>
        <p:blipFill>
          <a:blip r:embed="rId3"/>
          <a:stretch>
            <a:fillRect/>
          </a:stretch>
        </p:blipFill>
        <p:spPr>
          <a:xfrm>
            <a:off x="5214942" y="1785926"/>
            <a:ext cx="2971800" cy="4238625"/>
          </a:xfrm>
          <a:prstGeom prst="rect">
            <a:avLst/>
          </a:prstGeom>
        </p:spPr>
      </p:pic>
      <p:pic>
        <p:nvPicPr>
          <p:cNvPr id="9" name="内容占位符 5" descr="75.jpg"/>
          <p:cNvPicPr>
            <a:picLocks noChangeAspect="1"/>
          </p:cNvPicPr>
          <p:nvPr/>
        </p:nvPicPr>
        <p:blipFill>
          <a:blip r:embed="rId4"/>
          <a:stretch>
            <a:fillRect/>
          </a:stretch>
        </p:blipFill>
        <p:spPr>
          <a:xfrm>
            <a:off x="1142976" y="1785926"/>
            <a:ext cx="2971800" cy="4238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有害触发的判断</a:t>
            </a:r>
            <a:r>
              <a:rPr lang="en-US" altLang="zh-CN" sz="3600" dirty="0" smtClean="0"/>
              <a:t>—3</a:t>
            </a:r>
            <a:r>
              <a:rPr lang="zh-CN" altLang="en-US" sz="3600" dirty="0" smtClean="0"/>
              <a:t>、不考虑场面</a:t>
            </a:r>
            <a:endParaRPr lang="zh-CN" altLang="en-US" sz="3600" dirty="0"/>
          </a:p>
        </p:txBody>
      </p:sp>
      <p:pic>
        <p:nvPicPr>
          <p:cNvPr id="6" name="内容占位符 5" descr="75.jpg"/>
          <p:cNvPicPr>
            <a:picLocks noGrp="1" noChangeAspect="1"/>
          </p:cNvPicPr>
          <p:nvPr>
            <p:ph sz="half" idx="1"/>
          </p:nvPr>
        </p:nvPicPr>
        <p:blipFill>
          <a:blip r:embed="rId2"/>
          <a:stretch>
            <a:fillRect/>
          </a:stretch>
        </p:blipFill>
        <p:spPr>
          <a:xfrm>
            <a:off x="990600" y="1789906"/>
            <a:ext cx="2971800" cy="4238625"/>
          </a:xfrm>
        </p:spPr>
      </p:pic>
      <p:pic>
        <p:nvPicPr>
          <p:cNvPr id="7" name="内容占位符 6" descr="153.jpg"/>
          <p:cNvPicPr>
            <a:picLocks noGrp="1" noChangeAspect="1"/>
          </p:cNvPicPr>
          <p:nvPr>
            <p:ph sz="half" idx="2"/>
          </p:nvPr>
        </p:nvPicPr>
        <p:blipFill>
          <a:blip r:embed="rId3"/>
          <a:stretch>
            <a:fillRect/>
          </a:stretch>
        </p:blipFill>
        <p:spPr>
          <a:xfrm>
            <a:off x="5181600" y="1789906"/>
            <a:ext cx="2971800" cy="4238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有害触发的判断</a:t>
            </a:r>
            <a:r>
              <a:rPr lang="en-US" altLang="zh-CN" sz="3600" dirty="0" smtClean="0"/>
              <a:t>—4</a:t>
            </a:r>
            <a:r>
              <a:rPr lang="zh-CN" altLang="en-US" sz="3600" dirty="0" smtClean="0"/>
              <a:t>、对等触发</a:t>
            </a:r>
            <a:endParaRPr lang="zh-CN" altLang="en-US" sz="3600" dirty="0"/>
          </a:p>
        </p:txBody>
      </p:sp>
      <p:pic>
        <p:nvPicPr>
          <p:cNvPr id="6" name="内容占位符 5" descr="257.jpg"/>
          <p:cNvPicPr>
            <a:picLocks noGrp="1" noChangeAspect="1"/>
          </p:cNvPicPr>
          <p:nvPr>
            <p:ph sz="half" idx="1"/>
          </p:nvPr>
        </p:nvPicPr>
        <p:blipFill>
          <a:blip r:embed="rId2"/>
          <a:stretch>
            <a:fillRect/>
          </a:stretch>
        </p:blipFill>
        <p:spPr>
          <a:xfrm>
            <a:off x="990600" y="1789906"/>
            <a:ext cx="2971800" cy="4238625"/>
          </a:xfrm>
        </p:spPr>
      </p:pic>
      <p:sp>
        <p:nvSpPr>
          <p:cNvPr id="5" name="内容占位符 4"/>
          <p:cNvSpPr>
            <a:spLocks noGrp="1"/>
          </p:cNvSpPr>
          <p:nvPr>
            <p:ph sz="half" idx="2"/>
          </p:nvPr>
        </p:nvSpPr>
        <p:spPr/>
        <p:txBody>
          <a:bodyPr/>
          <a:lstStyle/>
          <a:p>
            <a:endParaRPr lang="en-US" altLang="zh-CN" dirty="0" smtClean="0"/>
          </a:p>
          <a:p>
            <a:r>
              <a:rPr lang="en-US" dirty="0" smtClean="0"/>
              <a:t>1. </a:t>
            </a:r>
            <a:r>
              <a:rPr lang="zh-CN" altLang="en-US" dirty="0" smtClean="0"/>
              <a:t>每盘游戏会触发多次，并对不同的牌手都会触发。</a:t>
            </a:r>
            <a:endParaRPr lang="en-US" altLang="zh-CN" dirty="0" smtClean="0"/>
          </a:p>
          <a:p>
            <a:endParaRPr lang="en-US" altLang="zh-CN" dirty="0" smtClean="0"/>
          </a:p>
          <a:p>
            <a:r>
              <a:rPr lang="en-US" dirty="0" smtClean="0"/>
              <a:t>2. </a:t>
            </a:r>
            <a:r>
              <a:rPr lang="zh-CN" altLang="en-US" dirty="0" smtClean="0"/>
              <a:t>对于每位牌手会产生同样的效应。</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有害触发的判断</a:t>
            </a:r>
            <a:r>
              <a:rPr lang="en-US" altLang="zh-CN" sz="3600" dirty="0" smtClean="0"/>
              <a:t>—5</a:t>
            </a:r>
            <a:r>
              <a:rPr lang="zh-CN" altLang="en-US" sz="3600" dirty="0" smtClean="0"/>
              <a:t>、操控对手</a:t>
            </a:r>
            <a:endParaRPr lang="zh-CN" altLang="en-US" sz="3600" dirty="0"/>
          </a:p>
        </p:txBody>
      </p:sp>
      <p:pic>
        <p:nvPicPr>
          <p:cNvPr id="6" name="内容占位符 5" descr="6.jpg"/>
          <p:cNvPicPr>
            <a:picLocks noGrp="1" noChangeAspect="1"/>
          </p:cNvPicPr>
          <p:nvPr>
            <p:ph sz="half" idx="1"/>
          </p:nvPr>
        </p:nvPicPr>
        <p:blipFill>
          <a:blip r:embed="rId2"/>
          <a:stretch>
            <a:fillRect/>
          </a:stretch>
        </p:blipFill>
        <p:spPr>
          <a:xfrm>
            <a:off x="990600" y="1789906"/>
            <a:ext cx="2971800" cy="4238625"/>
          </a:xfrm>
        </p:spPr>
      </p:pic>
      <p:pic>
        <p:nvPicPr>
          <p:cNvPr id="7" name="内容占位符 6" descr="247.jpg"/>
          <p:cNvPicPr>
            <a:picLocks noGrp="1" noChangeAspect="1"/>
          </p:cNvPicPr>
          <p:nvPr>
            <p:ph sz="half" idx="2"/>
          </p:nvPr>
        </p:nvPicPr>
        <p:blipFill>
          <a:blip r:embed="rId3"/>
          <a:stretch>
            <a:fillRect/>
          </a:stretch>
        </p:blipFill>
        <p:spPr>
          <a:xfrm>
            <a:off x="5181600" y="1789906"/>
            <a:ext cx="2971800" cy="4238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判断</a:t>
            </a:r>
            <a:endParaRPr lang="zh-CN" altLang="en-US" dirty="0"/>
          </a:p>
        </p:txBody>
      </p:sp>
      <p:pic>
        <p:nvPicPr>
          <p:cNvPr id="6" name="内容占位符 5" descr="199.jpg"/>
          <p:cNvPicPr>
            <a:picLocks noGrp="1" noChangeAspect="1"/>
          </p:cNvPicPr>
          <p:nvPr>
            <p:ph sz="half" idx="1"/>
          </p:nvPr>
        </p:nvPicPr>
        <p:blipFill>
          <a:blip r:embed="rId2"/>
          <a:stretch>
            <a:fillRect/>
          </a:stretch>
        </p:blipFill>
        <p:spPr>
          <a:xfrm>
            <a:off x="3000364" y="1582145"/>
            <a:ext cx="3357586" cy="4788866"/>
          </a:xfrm>
        </p:spPr>
      </p:pic>
      <p:pic>
        <p:nvPicPr>
          <p:cNvPr id="4" name="内容占位符 6" descr="244.jpg"/>
          <p:cNvPicPr>
            <a:picLocks noGrp="1" noChangeAspect="1"/>
          </p:cNvPicPr>
          <p:nvPr>
            <p:ph sz="half" idx="2"/>
          </p:nvPr>
        </p:nvPicPr>
        <p:blipFill>
          <a:blip r:embed="rId3"/>
          <a:stretch>
            <a:fillRect/>
          </a:stretch>
        </p:blipFill>
        <p:spPr>
          <a:xfrm>
            <a:off x="2964244" y="1571612"/>
            <a:ext cx="3393706" cy="4840383"/>
          </a:xfrm>
        </p:spPr>
      </p:pic>
      <p:pic>
        <p:nvPicPr>
          <p:cNvPr id="5" name="图片 4" descr="104.jpg"/>
          <p:cNvPicPr>
            <a:picLocks noChangeAspect="1"/>
          </p:cNvPicPr>
          <p:nvPr/>
        </p:nvPicPr>
        <p:blipFill>
          <a:blip r:embed="rId4"/>
          <a:stretch>
            <a:fillRect/>
          </a:stretch>
        </p:blipFill>
        <p:spPr>
          <a:xfrm>
            <a:off x="2928926" y="1500174"/>
            <a:ext cx="3500462" cy="4992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场景</a:t>
            </a:r>
            <a:endParaRPr lang="zh-CN" altLang="en-US" dirty="0"/>
          </a:p>
        </p:txBody>
      </p:sp>
      <p:pic>
        <p:nvPicPr>
          <p:cNvPr id="4" name="内容占位符 3" descr="2 (1).jpg"/>
          <p:cNvPicPr>
            <a:picLocks noGrp="1" noChangeAspect="1"/>
          </p:cNvPicPr>
          <p:nvPr>
            <p:ph idx="1"/>
          </p:nvPr>
        </p:nvPicPr>
        <p:blipFill>
          <a:blip r:embed="rId2"/>
          <a:stretch>
            <a:fillRect/>
          </a:stretch>
        </p:blipFill>
        <p:spPr>
          <a:xfrm>
            <a:off x="5572132" y="1857364"/>
            <a:ext cx="2857520" cy="4075630"/>
          </a:xfrm>
        </p:spPr>
      </p:pic>
      <p:sp>
        <p:nvSpPr>
          <p:cNvPr id="5" name="TextBox 4"/>
          <p:cNvSpPr txBox="1"/>
          <p:nvPr/>
        </p:nvSpPr>
        <p:spPr>
          <a:xfrm>
            <a:off x="1071538" y="1643050"/>
            <a:ext cx="3929090" cy="4524315"/>
          </a:xfrm>
          <a:prstGeom prst="rect">
            <a:avLst/>
          </a:prstGeom>
          <a:noFill/>
        </p:spPr>
        <p:txBody>
          <a:bodyPr wrap="square" rtlCol="0">
            <a:spAutoFit/>
          </a:bodyPr>
          <a:lstStyle/>
          <a:p>
            <a:r>
              <a:rPr lang="zh-CN" altLang="en-US" dirty="0" smtClean="0"/>
              <a:t>场景一，牌手</a:t>
            </a:r>
            <a:r>
              <a:rPr lang="en-US" dirty="0" smtClean="0"/>
              <a:t>A</a:t>
            </a:r>
            <a:r>
              <a:rPr lang="zh-CN" altLang="en-US" dirty="0" smtClean="0"/>
              <a:t>操控拟态奥扎奇，他施放一个碎石恶体，也就是一个</a:t>
            </a:r>
            <a:r>
              <a:rPr lang="en-US" dirty="0" smtClean="0"/>
              <a:t>5/5</a:t>
            </a:r>
            <a:r>
              <a:rPr lang="zh-CN" altLang="en-US" dirty="0" smtClean="0"/>
              <a:t>敏捷的生物，此时他指了下拟态奥扎奇，说“触发”，对手</a:t>
            </a:r>
            <a:r>
              <a:rPr lang="en-US" dirty="0" smtClean="0"/>
              <a:t>B</a:t>
            </a:r>
            <a:r>
              <a:rPr lang="zh-CN" altLang="en-US" dirty="0" smtClean="0"/>
              <a:t>表示无响应，然后</a:t>
            </a:r>
            <a:r>
              <a:rPr lang="en-US" dirty="0" smtClean="0"/>
              <a:t>A</a:t>
            </a:r>
            <a:r>
              <a:rPr lang="zh-CN" altLang="en-US" dirty="0" smtClean="0"/>
              <a:t>未做进一步表示就横置了拟态奥扎奇和碎石恶体进攻，</a:t>
            </a:r>
            <a:r>
              <a:rPr lang="en-US" dirty="0" smtClean="0"/>
              <a:t>B</a:t>
            </a:r>
            <a:r>
              <a:rPr lang="zh-CN" altLang="en-US" dirty="0" smtClean="0"/>
              <a:t>想了下表示无阻挡，</a:t>
            </a:r>
            <a:r>
              <a:rPr lang="en-US" dirty="0" smtClean="0"/>
              <a:t>A</a:t>
            </a:r>
            <a:r>
              <a:rPr lang="zh-CN" altLang="en-US" dirty="0" smtClean="0"/>
              <a:t>表示</a:t>
            </a:r>
            <a:r>
              <a:rPr lang="en-US" dirty="0" smtClean="0"/>
              <a:t>10</a:t>
            </a:r>
            <a:r>
              <a:rPr lang="zh-CN" altLang="en-US" dirty="0" smtClean="0"/>
              <a:t>点伤害，</a:t>
            </a:r>
            <a:r>
              <a:rPr lang="en-US" dirty="0" smtClean="0"/>
              <a:t>B</a:t>
            </a:r>
            <a:r>
              <a:rPr lang="zh-CN" altLang="en-US" dirty="0" smtClean="0"/>
              <a:t>举手叫了裁判，说</a:t>
            </a:r>
            <a:r>
              <a:rPr lang="en-US" dirty="0" smtClean="0"/>
              <a:t>A</a:t>
            </a:r>
            <a:r>
              <a:rPr lang="zh-CN" altLang="en-US" dirty="0" smtClean="0"/>
              <a:t>没有表示结算时的选择。</a:t>
            </a:r>
            <a:endParaRPr lang="en-US" altLang="zh-CN" dirty="0" smtClean="0"/>
          </a:p>
          <a:p>
            <a:endParaRPr lang="en-US" altLang="zh-CN" dirty="0" smtClean="0"/>
          </a:p>
          <a:p>
            <a:r>
              <a:rPr lang="zh-CN" altLang="en-US" dirty="0" smtClean="0"/>
              <a:t>场景二，牌手</a:t>
            </a:r>
            <a:r>
              <a:rPr lang="en-US" dirty="0" smtClean="0"/>
              <a:t>A</a:t>
            </a:r>
            <a:r>
              <a:rPr lang="zh-CN" altLang="en-US" dirty="0" smtClean="0"/>
              <a:t>操控拟态奥扎奇，同样施放一个碎石恶体，并声明“触发”，对手</a:t>
            </a:r>
            <a:r>
              <a:rPr lang="en-US" dirty="0" smtClean="0"/>
              <a:t>B</a:t>
            </a:r>
            <a:r>
              <a:rPr lang="zh-CN" altLang="en-US" dirty="0" smtClean="0"/>
              <a:t>表示响应异能对碎石恶体施放肢解，</a:t>
            </a:r>
            <a:r>
              <a:rPr lang="en-US" dirty="0" smtClean="0"/>
              <a:t>-5/-5</a:t>
            </a:r>
            <a:r>
              <a:rPr lang="zh-CN" altLang="en-US" dirty="0" smtClean="0"/>
              <a:t>，并弃了张牌。</a:t>
            </a:r>
            <a:r>
              <a:rPr lang="en-US" dirty="0" smtClean="0"/>
              <a:t>A</a:t>
            </a:r>
            <a:r>
              <a:rPr lang="zh-CN" altLang="en-US" dirty="0" smtClean="0"/>
              <a:t>在同意肢解结算后，横</a:t>
            </a:r>
            <a:r>
              <a:rPr lang="zh-CN" altLang="en-US" dirty="0" smtClean="0"/>
              <a:t>置拟态奥扎奇进攻</a:t>
            </a:r>
            <a:r>
              <a:rPr lang="zh-CN" altLang="en-US" dirty="0" smtClean="0"/>
              <a:t>。</a:t>
            </a:r>
            <a:r>
              <a:rPr lang="en-US" dirty="0" smtClean="0"/>
              <a:t>B</a:t>
            </a:r>
            <a:r>
              <a:rPr lang="zh-CN" altLang="en-US" dirty="0" smtClean="0"/>
              <a:t>举手叫了裁判。</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为何要讲遗漏触发</a:t>
            </a:r>
            <a:endParaRPr lang="zh-CN" altLang="en-US" sz="3600" dirty="0"/>
          </a:p>
        </p:txBody>
      </p:sp>
      <p:sp>
        <p:nvSpPr>
          <p:cNvPr id="3" name="内容占位符 2"/>
          <p:cNvSpPr>
            <a:spLocks noGrp="1"/>
          </p:cNvSpPr>
          <p:nvPr>
            <p:ph idx="1"/>
          </p:nvPr>
        </p:nvSpPr>
        <p:spPr/>
        <p:txBody>
          <a:bodyPr/>
          <a:lstStyle/>
          <a:p>
            <a:r>
              <a:rPr lang="zh-CN" altLang="en-US" dirty="0" smtClean="0"/>
              <a:t>判断和修正</a:t>
            </a:r>
            <a:endParaRPr lang="en-US" altLang="zh-CN" dirty="0" smtClean="0"/>
          </a:p>
          <a:p>
            <a:endParaRPr lang="en-US" altLang="zh-CN" dirty="0" smtClean="0"/>
          </a:p>
          <a:p>
            <a:r>
              <a:rPr lang="zh-CN" altLang="en-US" dirty="0" smtClean="0"/>
              <a:t>介入的必要</a:t>
            </a:r>
            <a:endParaRPr lang="en-US" altLang="zh-CN" dirty="0" smtClean="0"/>
          </a:p>
          <a:p>
            <a:pPr>
              <a:buNone/>
            </a:pPr>
            <a:r>
              <a:rPr lang="en-US" altLang="zh-CN" dirty="0" smtClean="0"/>
              <a:t>    --</a:t>
            </a:r>
            <a:r>
              <a:rPr lang="zh-CN" altLang="en-US" dirty="0" smtClean="0"/>
              <a:t>有害触发</a:t>
            </a:r>
            <a:endParaRPr lang="en-US" altLang="zh-CN" dirty="0" smtClean="0"/>
          </a:p>
          <a:p>
            <a:pPr>
              <a:buNone/>
            </a:pPr>
            <a:endParaRPr lang="en-US" altLang="zh-CN" dirty="0" smtClean="0"/>
          </a:p>
          <a:p>
            <a:r>
              <a:rPr lang="zh-CN" altLang="en-US" dirty="0" smtClean="0"/>
              <a:t>不断更新的方针</a:t>
            </a:r>
            <a:endParaRPr lang="en-US" altLang="zh-CN" dirty="0" smtClean="0"/>
          </a:p>
          <a:p>
            <a:endParaRPr lang="en-US" altLang="zh-CN" dirty="0" smtClean="0"/>
          </a:p>
          <a:p>
            <a:r>
              <a:rPr lang="zh-CN" altLang="en-US" dirty="0" smtClean="0"/>
              <a:t>牌手教育</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场景</a:t>
            </a:r>
            <a:endParaRPr lang="zh-CN" altLang="en-US" dirty="0"/>
          </a:p>
        </p:txBody>
      </p:sp>
      <p:pic>
        <p:nvPicPr>
          <p:cNvPr id="4" name="内容占位符 3" descr="2 (1).jpg"/>
          <p:cNvPicPr>
            <a:picLocks noGrp="1" noChangeAspect="1"/>
          </p:cNvPicPr>
          <p:nvPr>
            <p:ph idx="1"/>
          </p:nvPr>
        </p:nvPicPr>
        <p:blipFill>
          <a:blip r:embed="rId2"/>
          <a:stretch>
            <a:fillRect/>
          </a:stretch>
        </p:blipFill>
        <p:spPr>
          <a:xfrm>
            <a:off x="5572132" y="1857364"/>
            <a:ext cx="2857520" cy="4075630"/>
          </a:xfrm>
        </p:spPr>
      </p:pic>
      <p:sp>
        <p:nvSpPr>
          <p:cNvPr id="5" name="TextBox 4"/>
          <p:cNvSpPr txBox="1"/>
          <p:nvPr/>
        </p:nvSpPr>
        <p:spPr>
          <a:xfrm>
            <a:off x="1071538" y="2000240"/>
            <a:ext cx="3929090" cy="2677656"/>
          </a:xfrm>
          <a:prstGeom prst="rect">
            <a:avLst/>
          </a:prstGeom>
          <a:noFill/>
        </p:spPr>
        <p:txBody>
          <a:bodyPr wrap="square" rtlCol="0">
            <a:spAutoFit/>
          </a:bodyPr>
          <a:lstStyle/>
          <a:p>
            <a:r>
              <a:rPr lang="zh-CN" altLang="en-US" sz="2800" dirty="0" smtClean="0">
                <a:solidFill>
                  <a:srgbClr val="FFC000"/>
                </a:solidFill>
                <a:latin typeface="华文新魏" pitchFamily="2" charset="-122"/>
                <a:ea typeface="华文新魏" pitchFamily="2" charset="-122"/>
              </a:rPr>
              <a:t>如果某牌手表明自己认识到无可见效应之非强制性触发的存在，则除非对手有回应，否则便应视为其已选择依可选项行事。</a:t>
            </a:r>
            <a:endParaRPr lang="zh-CN" altLang="en-US" sz="2800" dirty="0">
              <a:solidFill>
                <a:srgbClr val="FFC00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0034" y="1000108"/>
            <a:ext cx="8229600" cy="214314"/>
          </a:xfrm>
        </p:spPr>
        <p:txBody>
          <a:bodyPr>
            <a:normAutofit fontScale="90000"/>
          </a:bodyPr>
          <a:lstStyle/>
          <a:p>
            <a:r>
              <a:rPr lang="en-US" altLang="zh-CN" dirty="0" smtClean="0"/>
              <a:t> </a:t>
            </a:r>
            <a:endParaRPr lang="zh-CN" altLang="en-US" dirty="0"/>
          </a:p>
        </p:txBody>
      </p:sp>
      <p:sp>
        <p:nvSpPr>
          <p:cNvPr id="5" name="内容占位符 4"/>
          <p:cNvSpPr>
            <a:spLocks noGrp="1"/>
          </p:cNvSpPr>
          <p:nvPr>
            <p:ph idx="1"/>
          </p:nvPr>
        </p:nvSpPr>
        <p:spPr>
          <a:xfrm>
            <a:off x="457200" y="1646237"/>
            <a:ext cx="8229600" cy="4526280"/>
          </a:xfrm>
          <a:ln>
            <a:solidFill>
              <a:schemeClr val="bg2"/>
            </a:solidFill>
          </a:ln>
        </p:spPr>
        <p:txBody>
          <a:bodyPr>
            <a:normAutofit/>
          </a:bodyPr>
          <a:lstStyle/>
          <a:p>
            <a:endParaRPr lang="en-US" altLang="zh-CN" dirty="0" smtClean="0"/>
          </a:p>
          <a:p>
            <a:endParaRPr lang="en-US" altLang="zh-CN" dirty="0" smtClean="0"/>
          </a:p>
          <a:p>
            <a:pPr algn="ctr">
              <a:buNone/>
            </a:pPr>
            <a:r>
              <a:rPr lang="zh-CN" altLang="en-US" sz="6000" dirty="0" smtClean="0">
                <a:solidFill>
                  <a:srgbClr val="FF0000"/>
                </a:solidFill>
                <a:ea typeface="隶书" pitchFamily="49" charset="-122"/>
              </a:rPr>
              <a:t>谢谢观看</a:t>
            </a:r>
            <a:endParaRPr lang="en-US" altLang="zh-CN" sz="6000" dirty="0" smtClean="0">
              <a:solidFill>
                <a:srgbClr val="FF0000"/>
              </a:solidFill>
              <a:ea typeface="隶书" pitchFamily="49" charset="-122"/>
            </a:endParaRPr>
          </a:p>
          <a:p>
            <a:endParaRPr lang="en-US" altLang="zh-CN" dirty="0" smtClean="0"/>
          </a:p>
          <a:p>
            <a:pPr>
              <a:buNone/>
            </a:pPr>
            <a:endParaRPr lang="en-US" altLang="zh-CN" dirty="0" smtClean="0"/>
          </a:p>
          <a:p>
            <a:endParaRPr lang="en-US" altLang="zh-CN" dirty="0" smtClean="0"/>
          </a:p>
          <a:p>
            <a:r>
              <a:rPr lang="zh-CN" altLang="en-US" dirty="0" smtClean="0"/>
              <a:t>官方认可的标准赛制中的有害遗漏触发列表</a:t>
            </a:r>
            <a:endParaRPr lang="en-US" altLang="zh-CN" dirty="0" smtClean="0"/>
          </a:p>
          <a:p>
            <a:pPr algn="ctr">
              <a:buNone/>
            </a:pPr>
            <a:r>
              <a:rPr lang="en-US" sz="2200" dirty="0" smtClean="0"/>
              <a:t>http://blogs.mtgjudge.cn/rules/mtg/standard-detrimental/</a:t>
            </a:r>
            <a:endParaRPr lang="zh-CN" alt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何为 遗漏触发？</a:t>
            </a:r>
            <a:endParaRPr lang="zh-CN" altLang="en-US" sz="3600" dirty="0"/>
          </a:p>
        </p:txBody>
      </p:sp>
      <p:sp>
        <p:nvSpPr>
          <p:cNvPr id="3" name="内容占位符 2"/>
          <p:cNvSpPr>
            <a:spLocks noGrp="1"/>
          </p:cNvSpPr>
          <p:nvPr>
            <p:ph idx="1"/>
          </p:nvPr>
        </p:nvSpPr>
        <p:spPr/>
        <p:txBody>
          <a:bodyPr/>
          <a:lstStyle/>
          <a:p>
            <a:r>
              <a:rPr lang="en-US" dirty="0" smtClean="0"/>
              <a:t>MTR 4.4</a:t>
            </a:r>
            <a:r>
              <a:rPr lang="zh-CN" altLang="en-US" dirty="0" smtClean="0"/>
              <a:t>：</a:t>
            </a:r>
            <a:r>
              <a:rPr lang="en-US" dirty="0" smtClean="0"/>
              <a:t/>
            </a:r>
            <a:br>
              <a:rPr lang="en-US" dirty="0" smtClean="0"/>
            </a:br>
            <a:r>
              <a:rPr lang="zh-CN" altLang="en-US" dirty="0" smtClean="0"/>
              <a:t>只要触发式异能的操控者</a:t>
            </a:r>
            <a:r>
              <a:rPr lang="zh-CN" altLang="en-US" b="1" u="sng" dirty="0" smtClean="0">
                <a:solidFill>
                  <a:schemeClr val="accent6">
                    <a:lumMod val="90000"/>
                  </a:schemeClr>
                </a:solidFill>
              </a:rPr>
              <a:t>错过</a:t>
            </a:r>
            <a:r>
              <a:rPr lang="zh-CN" altLang="en-US" dirty="0" smtClean="0"/>
              <a:t>该触发在原本对游戏造成</a:t>
            </a:r>
            <a:r>
              <a:rPr lang="zh-CN" altLang="en-US" b="1" u="sng" dirty="0" smtClean="0">
                <a:solidFill>
                  <a:schemeClr val="accent6">
                    <a:lumMod val="90000"/>
                  </a:schemeClr>
                </a:solidFill>
              </a:rPr>
              <a:t>显著影响的时点并执行了其他动作</a:t>
            </a:r>
            <a:r>
              <a:rPr lang="zh-CN" altLang="en-US" dirty="0" smtClean="0"/>
              <a:t>，便视作该牌手已遗漏了这个触发式异能。</a:t>
            </a:r>
            <a:endParaRPr lang="en-US" altLang="zh-CN" dirty="0" smtClean="0"/>
          </a:p>
          <a:p>
            <a:r>
              <a:rPr lang="en-US" dirty="0" smtClean="0"/>
              <a:t>IPG 2.1</a:t>
            </a:r>
            <a:r>
              <a:rPr lang="zh-CN" altLang="en-US" dirty="0" smtClean="0"/>
              <a:t>：</a:t>
            </a:r>
            <a:r>
              <a:rPr lang="en-US" dirty="0" smtClean="0"/>
              <a:t/>
            </a:r>
            <a:br>
              <a:rPr lang="en-US" dirty="0" smtClean="0"/>
            </a:br>
            <a:r>
              <a:rPr lang="zh-CN" altLang="en-US" dirty="0" smtClean="0"/>
              <a:t>某个触发式异能触发，但于该异能将</a:t>
            </a:r>
            <a:r>
              <a:rPr lang="zh-CN" altLang="en-US" b="1" u="sng" dirty="0" smtClean="0">
                <a:solidFill>
                  <a:schemeClr val="accent6">
                    <a:lumMod val="90000"/>
                  </a:schemeClr>
                </a:solidFill>
              </a:rPr>
              <a:t>首度对游戏产生可见影响</a:t>
            </a:r>
            <a:r>
              <a:rPr lang="zh-CN" altLang="en-US" dirty="0" smtClean="0"/>
              <a:t>时，操控该异能的牌手</a:t>
            </a:r>
            <a:r>
              <a:rPr lang="zh-CN" altLang="en-US" b="1" u="sng" dirty="0" smtClean="0">
                <a:solidFill>
                  <a:schemeClr val="accent6">
                    <a:lumMod val="90000"/>
                  </a:schemeClr>
                </a:solidFill>
              </a:rPr>
              <a:t>未能表明自己认识到</a:t>
            </a:r>
            <a:r>
              <a:rPr lang="zh-CN" altLang="en-US" dirty="0" smtClean="0"/>
              <a:t>此触发的存在。</a:t>
            </a:r>
          </a:p>
          <a:p>
            <a:endParaRPr lang="zh-CN" altLang="en-US"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何为牌手未能表明自己</a:t>
            </a:r>
            <a:r>
              <a:rPr lang="en-US" altLang="zh-CN" sz="3600" dirty="0" smtClean="0"/>
              <a:t/>
            </a:r>
            <a:br>
              <a:rPr lang="en-US" altLang="zh-CN" sz="3600" dirty="0" smtClean="0"/>
            </a:br>
            <a:r>
              <a:rPr lang="zh-CN" altLang="en-US" sz="3600" dirty="0" smtClean="0"/>
              <a:t>认识到此触发的存在</a:t>
            </a:r>
            <a:endParaRPr lang="zh-CN" altLang="en-US" sz="3600" dirty="0"/>
          </a:p>
        </p:txBody>
      </p:sp>
      <p:sp>
        <p:nvSpPr>
          <p:cNvPr id="3" name="内容占位符 2"/>
          <p:cNvSpPr>
            <a:spLocks noGrp="1"/>
          </p:cNvSpPr>
          <p:nvPr>
            <p:ph idx="1"/>
          </p:nvPr>
        </p:nvSpPr>
        <p:spPr/>
        <p:txBody>
          <a:bodyPr>
            <a:normAutofit/>
          </a:bodyPr>
          <a:lstStyle/>
          <a:p>
            <a:r>
              <a:rPr lang="en-US" altLang="zh-CN" sz="2400" b="1" dirty="0" smtClean="0"/>
              <a:t>1</a:t>
            </a:r>
            <a:r>
              <a:rPr lang="zh-CN" altLang="en-US" sz="2400" b="1" dirty="0" smtClean="0"/>
              <a:t>、需要其操控者</a:t>
            </a:r>
            <a:r>
              <a:rPr lang="zh-CN" altLang="en-US" sz="2400" b="1" u="sng" dirty="0" smtClean="0">
                <a:solidFill>
                  <a:schemeClr val="accent6"/>
                </a:solidFill>
              </a:rPr>
              <a:t>选择目标</a:t>
            </a:r>
            <a:r>
              <a:rPr lang="zh-CN" altLang="en-US" sz="2400" b="1" dirty="0" smtClean="0"/>
              <a:t>（注记</a:t>
            </a:r>
            <a:r>
              <a:rPr lang="en-US" sz="2400" b="1" dirty="0" smtClean="0"/>
              <a:t>“</a:t>
            </a:r>
            <a:r>
              <a:rPr lang="zh-CN" altLang="en-US" sz="2400" b="1" dirty="0" smtClean="0"/>
              <a:t>目标对手</a:t>
            </a:r>
            <a:r>
              <a:rPr lang="en-US" sz="2400" b="1" dirty="0" smtClean="0"/>
              <a:t>”</a:t>
            </a:r>
            <a:r>
              <a:rPr lang="zh-CN" altLang="en-US" sz="2400" b="1" dirty="0" smtClean="0"/>
              <a:t>者除外）、模式，或具在将异能</a:t>
            </a:r>
            <a:r>
              <a:rPr lang="zh-CN" altLang="en-US" sz="2400" b="1" u="sng" dirty="0" smtClean="0">
                <a:solidFill>
                  <a:schemeClr val="accent6"/>
                </a:solidFill>
              </a:rPr>
              <a:t>放进堆叠</a:t>
            </a:r>
            <a:r>
              <a:rPr lang="zh-CN" altLang="en-US" sz="2400" b="1" dirty="0" smtClean="0"/>
              <a:t>时便需</a:t>
            </a:r>
            <a:r>
              <a:rPr lang="zh-CN" altLang="en-US" sz="2400" b="1" u="sng" dirty="0" smtClean="0">
                <a:solidFill>
                  <a:schemeClr val="accent6"/>
                </a:solidFill>
              </a:rPr>
              <a:t>作出决定</a:t>
            </a:r>
            <a:r>
              <a:rPr lang="zh-CN" altLang="en-US" sz="2400" b="1" dirty="0" smtClean="0"/>
              <a:t>之其他选择的触发式异能。</a:t>
            </a:r>
            <a:endParaRPr lang="en-US" altLang="zh-CN" sz="2400" b="1" dirty="0" smtClean="0"/>
          </a:p>
          <a:p>
            <a:pPr>
              <a:buNone/>
            </a:pPr>
            <a:endParaRPr lang="en-US" altLang="zh-CN" sz="2400" b="1" dirty="0"/>
          </a:p>
          <a:p>
            <a:pPr>
              <a:buNone/>
            </a:pPr>
            <a:endParaRPr lang="en-US" altLang="zh-CN" sz="2400" b="1" dirty="0" smtClean="0"/>
          </a:p>
        </p:txBody>
      </p:sp>
      <p:pic>
        <p:nvPicPr>
          <p:cNvPr id="4" name="图片 3" descr="139.jpg"/>
          <p:cNvPicPr>
            <a:picLocks noChangeAspect="1"/>
          </p:cNvPicPr>
          <p:nvPr/>
        </p:nvPicPr>
        <p:blipFill>
          <a:blip r:embed="rId2"/>
          <a:stretch>
            <a:fillRect/>
          </a:stretch>
        </p:blipFill>
        <p:spPr>
          <a:xfrm>
            <a:off x="5715008" y="2714620"/>
            <a:ext cx="2654605" cy="3786214"/>
          </a:xfrm>
          <a:prstGeom prst="rect">
            <a:avLst/>
          </a:prstGeom>
        </p:spPr>
      </p:pic>
      <p:sp>
        <p:nvSpPr>
          <p:cNvPr id="5" name="TextBox 4"/>
          <p:cNvSpPr txBox="1"/>
          <p:nvPr/>
        </p:nvSpPr>
        <p:spPr>
          <a:xfrm>
            <a:off x="857224" y="3214686"/>
            <a:ext cx="4572032" cy="954107"/>
          </a:xfrm>
          <a:prstGeom prst="rect">
            <a:avLst/>
          </a:prstGeom>
          <a:noFill/>
        </p:spPr>
        <p:txBody>
          <a:bodyPr wrap="square" rtlCol="0">
            <a:spAutoFit/>
          </a:bodyPr>
          <a:lstStyle/>
          <a:p>
            <a:r>
              <a:rPr lang="zh-CN" altLang="en-US" sz="2800" dirty="0" smtClean="0">
                <a:solidFill>
                  <a:srgbClr val="FFC000"/>
                </a:solidFill>
                <a:latin typeface="华文新魏" pitchFamily="2" charset="-122"/>
                <a:ea typeface="华文新魏" pitchFamily="2" charset="-122"/>
              </a:rPr>
              <a:t>其操控者必须在其下一次让出优先权之前宣告该些决定。</a:t>
            </a:r>
            <a:endParaRPr lang="zh-CN" altLang="en-US" sz="2800" dirty="0">
              <a:solidFill>
                <a:srgbClr val="FFC000"/>
              </a:solidFill>
              <a:latin typeface="华文新魏" pitchFamily="2" charset="-122"/>
              <a:ea typeface="华文新魏" pitchFamily="2" charset="-122"/>
            </a:endParaRPr>
          </a:p>
        </p:txBody>
      </p:sp>
      <p:pic>
        <p:nvPicPr>
          <p:cNvPr id="7" name="图片 6" descr="139 (1).jpg"/>
          <p:cNvPicPr>
            <a:picLocks noChangeAspect="1"/>
          </p:cNvPicPr>
          <p:nvPr/>
        </p:nvPicPr>
        <p:blipFill>
          <a:blip r:embed="rId3"/>
          <a:stretch>
            <a:fillRect/>
          </a:stretch>
        </p:blipFill>
        <p:spPr>
          <a:xfrm>
            <a:off x="5715008" y="2714620"/>
            <a:ext cx="2654604" cy="378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何为牌手未能表明自己</a:t>
            </a:r>
            <a:r>
              <a:rPr lang="en-US" altLang="zh-CN" sz="3600" dirty="0" smtClean="0"/>
              <a:t/>
            </a:r>
            <a:br>
              <a:rPr lang="en-US" altLang="zh-CN" sz="3600" dirty="0" smtClean="0"/>
            </a:br>
            <a:r>
              <a:rPr lang="zh-CN" altLang="en-US" sz="3600" dirty="0" smtClean="0"/>
              <a:t>认识到此触发的存在</a:t>
            </a:r>
            <a:endParaRPr lang="zh-CN" altLang="en-US" sz="3600" dirty="0"/>
          </a:p>
        </p:txBody>
      </p:sp>
      <p:sp>
        <p:nvSpPr>
          <p:cNvPr id="3" name="内容占位符 2"/>
          <p:cNvSpPr>
            <a:spLocks noGrp="1"/>
          </p:cNvSpPr>
          <p:nvPr>
            <p:ph idx="1"/>
          </p:nvPr>
        </p:nvSpPr>
        <p:spPr/>
        <p:txBody>
          <a:bodyPr>
            <a:normAutofit/>
          </a:bodyPr>
          <a:lstStyle/>
          <a:p>
            <a:r>
              <a:rPr lang="en-US" altLang="zh-CN" sz="2400" b="1" dirty="0" smtClean="0"/>
              <a:t>2</a:t>
            </a:r>
            <a:r>
              <a:rPr lang="zh-CN" altLang="en-US" sz="2400" b="1" dirty="0" smtClean="0"/>
              <a:t>、会对游戏的</a:t>
            </a:r>
            <a:r>
              <a:rPr lang="zh-CN" altLang="en-US" sz="2400" b="1" u="sng" dirty="0" smtClean="0">
                <a:solidFill>
                  <a:schemeClr val="accent6"/>
                </a:solidFill>
              </a:rPr>
              <a:t>可见状态</a:t>
            </a:r>
            <a:r>
              <a:rPr lang="zh-CN" altLang="en-US" sz="2400" b="1" dirty="0" smtClean="0"/>
              <a:t>（包括牌手的总生命）产生影响，或是需要在</a:t>
            </a:r>
            <a:r>
              <a:rPr lang="zh-CN" altLang="en-US" sz="2400" b="1" u="sng" dirty="0" smtClean="0">
                <a:solidFill>
                  <a:schemeClr val="accent6"/>
                </a:solidFill>
              </a:rPr>
              <a:t>结算时作出决定</a:t>
            </a:r>
            <a:r>
              <a:rPr lang="zh-CN" altLang="en-US" sz="2400" b="1" dirty="0" smtClean="0"/>
              <a:t>的触发式异能。</a:t>
            </a:r>
            <a:endParaRPr lang="en-US" altLang="zh-CN" sz="2400" b="1" dirty="0" smtClean="0"/>
          </a:p>
          <a:p>
            <a:pPr>
              <a:buNone/>
            </a:pPr>
            <a:endParaRPr lang="en-US" altLang="zh-CN" sz="2400" b="1" dirty="0" smtClean="0"/>
          </a:p>
          <a:p>
            <a:endParaRPr lang="zh-CN" altLang="en-US" sz="2400" dirty="0"/>
          </a:p>
        </p:txBody>
      </p:sp>
      <p:sp>
        <p:nvSpPr>
          <p:cNvPr id="4" name="TextBox 3"/>
          <p:cNvSpPr txBox="1"/>
          <p:nvPr/>
        </p:nvSpPr>
        <p:spPr>
          <a:xfrm>
            <a:off x="857224" y="2714620"/>
            <a:ext cx="4500594" cy="1938992"/>
          </a:xfrm>
          <a:prstGeom prst="rect">
            <a:avLst/>
          </a:prstGeom>
          <a:noFill/>
        </p:spPr>
        <p:txBody>
          <a:bodyPr wrap="square" rtlCol="0">
            <a:spAutoFit/>
          </a:bodyPr>
          <a:lstStyle/>
          <a:p>
            <a:r>
              <a:rPr lang="zh-CN" altLang="en-US" sz="2400" dirty="0" smtClean="0">
                <a:solidFill>
                  <a:srgbClr val="FFC000"/>
                </a:solidFill>
                <a:latin typeface="华文新魏" pitchFamily="2" charset="-122"/>
                <a:ea typeface="华文新魏" pitchFamily="2" charset="-122"/>
              </a:rPr>
              <a:t>其操控者在执行只有在该触发式异能结算完毕之后才有可能进行的任何游戏动作之前，作出与此类触发式异能相对应的实际动作，或表明自己认识此触发的存在</a:t>
            </a:r>
            <a:r>
              <a:rPr lang="zh-CN" altLang="en-US" sz="2400" dirty="0" smtClean="0">
                <a:solidFill>
                  <a:srgbClr val="FFC000"/>
                </a:solidFill>
                <a:latin typeface="华文新魏" pitchFamily="2" charset="-122"/>
                <a:ea typeface="华文新魏" pitchFamily="2" charset="-122"/>
              </a:rPr>
              <a:t>。</a:t>
            </a:r>
            <a:endParaRPr lang="zh-CN" altLang="en-US" sz="2400" dirty="0">
              <a:solidFill>
                <a:srgbClr val="FFC000"/>
              </a:solidFill>
              <a:latin typeface="华文新魏" pitchFamily="2" charset="-122"/>
              <a:ea typeface="华文新魏" pitchFamily="2" charset="-122"/>
            </a:endParaRPr>
          </a:p>
        </p:txBody>
      </p:sp>
      <p:pic>
        <p:nvPicPr>
          <p:cNvPr id="5" name="图片 4" descr="51.jpg"/>
          <p:cNvPicPr>
            <a:picLocks noChangeAspect="1"/>
          </p:cNvPicPr>
          <p:nvPr/>
        </p:nvPicPr>
        <p:blipFill>
          <a:blip r:embed="rId2"/>
          <a:stretch>
            <a:fillRect/>
          </a:stretch>
        </p:blipFill>
        <p:spPr>
          <a:xfrm>
            <a:off x="5500694" y="2500306"/>
            <a:ext cx="2786082" cy="3973739"/>
          </a:xfrm>
          <a:prstGeom prst="rect">
            <a:avLst/>
          </a:prstGeom>
        </p:spPr>
      </p:pic>
      <p:pic>
        <p:nvPicPr>
          <p:cNvPr id="6" name="图片 5" descr="51.jpg"/>
          <p:cNvPicPr>
            <a:picLocks noChangeAspect="1"/>
          </p:cNvPicPr>
          <p:nvPr/>
        </p:nvPicPr>
        <p:blipFill>
          <a:blip r:embed="rId3"/>
          <a:stretch>
            <a:fillRect/>
          </a:stretch>
        </p:blipFill>
        <p:spPr>
          <a:xfrm>
            <a:off x="5500694" y="2500306"/>
            <a:ext cx="2788369" cy="3977001"/>
          </a:xfrm>
          <a:prstGeom prst="rect">
            <a:avLst/>
          </a:prstGeom>
        </p:spPr>
      </p:pic>
      <p:pic>
        <p:nvPicPr>
          <p:cNvPr id="7" name="图片 6" descr="51.jpg"/>
          <p:cNvPicPr>
            <a:picLocks noChangeAspect="1"/>
          </p:cNvPicPr>
          <p:nvPr/>
        </p:nvPicPr>
        <p:blipFill>
          <a:blip r:embed="rId4"/>
          <a:stretch>
            <a:fillRect/>
          </a:stretch>
        </p:blipFill>
        <p:spPr>
          <a:xfrm>
            <a:off x="5500694" y="2500306"/>
            <a:ext cx="2788369" cy="397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何为牌手未能表明自己</a:t>
            </a:r>
            <a:r>
              <a:rPr lang="en-US" altLang="zh-CN" sz="3600" dirty="0" smtClean="0"/>
              <a:t/>
            </a:r>
            <a:br>
              <a:rPr lang="en-US" altLang="zh-CN" sz="3600" dirty="0" smtClean="0"/>
            </a:br>
            <a:r>
              <a:rPr lang="zh-CN" altLang="en-US" sz="3600" dirty="0" smtClean="0"/>
              <a:t>认识到此触发的存在</a:t>
            </a:r>
            <a:endParaRPr lang="zh-CN" altLang="en-US" sz="3600" dirty="0"/>
          </a:p>
        </p:txBody>
      </p:sp>
      <p:sp>
        <p:nvSpPr>
          <p:cNvPr id="3" name="内容占位符 2"/>
          <p:cNvSpPr>
            <a:spLocks noGrp="1"/>
          </p:cNvSpPr>
          <p:nvPr>
            <p:ph idx="1"/>
          </p:nvPr>
        </p:nvSpPr>
        <p:spPr/>
        <p:txBody>
          <a:bodyPr>
            <a:normAutofit/>
          </a:bodyPr>
          <a:lstStyle/>
          <a:p>
            <a:r>
              <a:rPr lang="en-US" altLang="zh-CN" sz="2400" b="1" dirty="0" smtClean="0"/>
              <a:t>3</a:t>
            </a:r>
            <a:r>
              <a:rPr lang="zh-CN" altLang="en-US" sz="2400" b="1" dirty="0" smtClean="0"/>
              <a:t>、</a:t>
            </a:r>
            <a:r>
              <a:rPr lang="zh-CN" altLang="en-US" sz="2400" b="1" u="sng" dirty="0" smtClean="0">
                <a:solidFill>
                  <a:schemeClr val="accent6"/>
                </a:solidFill>
              </a:rPr>
              <a:t>改变了游戏规则</a:t>
            </a:r>
            <a:r>
              <a:rPr lang="zh-CN" altLang="en-US" sz="2400" b="1" dirty="0" smtClean="0"/>
              <a:t>的触发式异能。</a:t>
            </a:r>
            <a:endParaRPr lang="en-US" altLang="zh-CN" sz="2400" b="1" dirty="0" smtClean="0"/>
          </a:p>
          <a:p>
            <a:endParaRPr lang="en-US" altLang="zh-CN" sz="2400" b="1" dirty="0" smtClean="0"/>
          </a:p>
          <a:p>
            <a:endParaRPr lang="zh-CN" altLang="en-US" sz="2400" dirty="0"/>
          </a:p>
        </p:txBody>
      </p:sp>
      <p:sp>
        <p:nvSpPr>
          <p:cNvPr id="4" name="TextBox 3"/>
          <p:cNvSpPr txBox="1"/>
          <p:nvPr/>
        </p:nvSpPr>
        <p:spPr>
          <a:xfrm>
            <a:off x="1071538" y="2857496"/>
            <a:ext cx="4357718" cy="1200329"/>
          </a:xfrm>
          <a:prstGeom prst="rect">
            <a:avLst/>
          </a:prstGeom>
          <a:noFill/>
        </p:spPr>
        <p:txBody>
          <a:bodyPr wrap="square" rtlCol="0">
            <a:spAutoFit/>
          </a:bodyPr>
          <a:lstStyle/>
          <a:p>
            <a:r>
              <a:rPr lang="zh-CN" altLang="en-US" sz="2400" dirty="0" smtClean="0">
                <a:solidFill>
                  <a:srgbClr val="FFC000"/>
                </a:solidFill>
                <a:latin typeface="华文新魏" pitchFamily="2" charset="-122"/>
                <a:ea typeface="华文新魏" pitchFamily="2" charset="-122"/>
              </a:rPr>
              <a:t>其操控者必须认识此触发，或在对手执行因此变为不合法的动作时阻止之。</a:t>
            </a:r>
            <a:endParaRPr lang="zh-CN" altLang="en-US" sz="2400" dirty="0">
              <a:solidFill>
                <a:srgbClr val="FFC000"/>
              </a:solidFill>
              <a:latin typeface="华文新魏" pitchFamily="2" charset="-122"/>
              <a:ea typeface="华文新魏" pitchFamily="2" charset="-122"/>
            </a:endParaRPr>
          </a:p>
        </p:txBody>
      </p:sp>
      <p:pic>
        <p:nvPicPr>
          <p:cNvPr id="5" name="图片 4" descr="83.jpg"/>
          <p:cNvPicPr>
            <a:picLocks noChangeAspect="1"/>
          </p:cNvPicPr>
          <p:nvPr/>
        </p:nvPicPr>
        <p:blipFill>
          <a:blip r:embed="rId2"/>
          <a:stretch>
            <a:fillRect/>
          </a:stretch>
        </p:blipFill>
        <p:spPr>
          <a:xfrm>
            <a:off x="5572132" y="2357430"/>
            <a:ext cx="2854951" cy="4071966"/>
          </a:xfrm>
          <a:prstGeom prst="rect">
            <a:avLst/>
          </a:prstGeom>
        </p:spPr>
      </p:pic>
      <p:pic>
        <p:nvPicPr>
          <p:cNvPr id="6" name="图片 5" descr="83.jpg"/>
          <p:cNvPicPr>
            <a:picLocks noChangeAspect="1"/>
          </p:cNvPicPr>
          <p:nvPr/>
        </p:nvPicPr>
        <p:blipFill>
          <a:blip r:embed="rId3"/>
          <a:stretch>
            <a:fillRect/>
          </a:stretch>
        </p:blipFill>
        <p:spPr>
          <a:xfrm>
            <a:off x="5572132" y="2357430"/>
            <a:ext cx="2857520" cy="4071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何为牌手未能表明自己</a:t>
            </a:r>
            <a:r>
              <a:rPr lang="en-US" altLang="zh-CN" sz="3600" dirty="0" smtClean="0"/>
              <a:t/>
            </a:r>
            <a:br>
              <a:rPr lang="en-US" altLang="zh-CN" sz="3600" dirty="0" smtClean="0"/>
            </a:br>
            <a:r>
              <a:rPr lang="zh-CN" altLang="en-US" sz="3600" dirty="0" smtClean="0"/>
              <a:t>认识到此触发的存在</a:t>
            </a:r>
            <a:endParaRPr lang="zh-CN" altLang="en-US" sz="3600" dirty="0"/>
          </a:p>
        </p:txBody>
      </p:sp>
      <p:sp>
        <p:nvSpPr>
          <p:cNvPr id="3" name="内容占位符 2"/>
          <p:cNvSpPr>
            <a:spLocks noGrp="1"/>
          </p:cNvSpPr>
          <p:nvPr>
            <p:ph idx="1"/>
          </p:nvPr>
        </p:nvSpPr>
        <p:spPr/>
        <p:txBody>
          <a:bodyPr>
            <a:normAutofit/>
          </a:bodyPr>
          <a:lstStyle/>
          <a:p>
            <a:r>
              <a:rPr lang="en-US" altLang="zh-CN" sz="2400" b="1" dirty="0" smtClean="0"/>
              <a:t>4</a:t>
            </a:r>
            <a:r>
              <a:rPr lang="zh-CN" altLang="en-US" sz="2400" b="1" dirty="0" smtClean="0"/>
              <a:t>、会以</a:t>
            </a:r>
            <a:r>
              <a:rPr lang="zh-CN" altLang="en-US" sz="2400" b="1" u="sng" dirty="0" smtClean="0">
                <a:solidFill>
                  <a:schemeClr val="accent6"/>
                </a:solidFill>
              </a:rPr>
              <a:t>不可见的方式</a:t>
            </a:r>
            <a:r>
              <a:rPr lang="zh-CN" altLang="en-US" sz="2400" b="1" dirty="0" smtClean="0"/>
              <a:t>对游戏状态产生影响的触发式异能。</a:t>
            </a:r>
            <a:endParaRPr lang="en-US" altLang="zh-CN" sz="2400" b="1" dirty="0" smtClean="0"/>
          </a:p>
          <a:p>
            <a:endParaRPr lang="zh-CN" altLang="en-US" sz="2400" dirty="0"/>
          </a:p>
        </p:txBody>
      </p:sp>
      <p:sp>
        <p:nvSpPr>
          <p:cNvPr id="4" name="TextBox 3"/>
          <p:cNvSpPr txBox="1"/>
          <p:nvPr/>
        </p:nvSpPr>
        <p:spPr>
          <a:xfrm>
            <a:off x="1071538" y="2857496"/>
            <a:ext cx="4214842" cy="1200329"/>
          </a:xfrm>
          <a:prstGeom prst="rect">
            <a:avLst/>
          </a:prstGeom>
          <a:noFill/>
        </p:spPr>
        <p:txBody>
          <a:bodyPr wrap="square" rtlCol="0">
            <a:spAutoFit/>
          </a:bodyPr>
          <a:lstStyle/>
          <a:p>
            <a:r>
              <a:rPr lang="zh-CN" altLang="en-US" sz="2400" dirty="0" smtClean="0">
                <a:solidFill>
                  <a:srgbClr val="FFC000"/>
                </a:solidFill>
                <a:latin typeface="华文新魏" pitchFamily="2" charset="-122"/>
                <a:ea typeface="华文新魏" pitchFamily="2" charset="-122"/>
              </a:rPr>
              <a:t>其操控者必须于此类触发首度对游戏的可见状态造成影响时，让所有人知晓影响为何。</a:t>
            </a:r>
            <a:endParaRPr lang="zh-CN" altLang="en-US" sz="2400" dirty="0">
              <a:solidFill>
                <a:srgbClr val="FFC000"/>
              </a:solidFill>
              <a:latin typeface="华文新魏" pitchFamily="2" charset="-122"/>
              <a:ea typeface="华文新魏" pitchFamily="2" charset="-122"/>
            </a:endParaRPr>
          </a:p>
        </p:txBody>
      </p:sp>
      <p:pic>
        <p:nvPicPr>
          <p:cNvPr id="5" name="图片 4" descr="172.jpg"/>
          <p:cNvPicPr>
            <a:picLocks noChangeAspect="1"/>
          </p:cNvPicPr>
          <p:nvPr/>
        </p:nvPicPr>
        <p:blipFill>
          <a:blip r:embed="rId2"/>
          <a:stretch>
            <a:fillRect/>
          </a:stretch>
        </p:blipFill>
        <p:spPr>
          <a:xfrm>
            <a:off x="5572132" y="2357430"/>
            <a:ext cx="2928958" cy="4177521"/>
          </a:xfrm>
          <a:prstGeom prst="rect">
            <a:avLst/>
          </a:prstGeom>
        </p:spPr>
      </p:pic>
      <p:pic>
        <p:nvPicPr>
          <p:cNvPr id="6" name="图片 5" descr="172.jpg"/>
          <p:cNvPicPr>
            <a:picLocks noChangeAspect="1"/>
          </p:cNvPicPr>
          <p:nvPr/>
        </p:nvPicPr>
        <p:blipFill>
          <a:blip r:embed="rId3"/>
          <a:stretch>
            <a:fillRect/>
          </a:stretch>
        </p:blipFill>
        <p:spPr>
          <a:xfrm>
            <a:off x="5572132" y="2357430"/>
            <a:ext cx="2931245" cy="41807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遗漏触发的修正</a:t>
            </a:r>
            <a:endParaRPr lang="zh-CN" altLang="en-US" dirty="0"/>
          </a:p>
        </p:txBody>
      </p:sp>
      <p:sp>
        <p:nvSpPr>
          <p:cNvPr id="3" name="内容占位符 2"/>
          <p:cNvSpPr>
            <a:spLocks noGrp="1"/>
          </p:cNvSpPr>
          <p:nvPr>
            <p:ph idx="1"/>
          </p:nvPr>
        </p:nvSpPr>
        <p:spPr/>
        <p:txBody>
          <a:bodyPr/>
          <a:lstStyle/>
          <a:p>
            <a:r>
              <a:rPr lang="zh-CN" altLang="en-US" dirty="0" smtClean="0"/>
              <a:t>由对手选择是否加回堆叠</a:t>
            </a:r>
            <a:endParaRPr lang="en-US" altLang="zh-CN" dirty="0" smtClean="0"/>
          </a:p>
          <a:p>
            <a:endParaRPr lang="en-US" altLang="zh-CN" dirty="0" smtClean="0"/>
          </a:p>
          <a:p>
            <a:r>
              <a:rPr lang="zh-CN" altLang="en-US" dirty="0" smtClean="0"/>
              <a:t>堆叠上应有的位置</a:t>
            </a:r>
            <a:endParaRPr lang="en-US" altLang="zh-CN" dirty="0" smtClean="0"/>
          </a:p>
          <a:p>
            <a:endParaRPr lang="en-US" altLang="zh-CN" dirty="0" smtClean="0"/>
          </a:p>
          <a:p>
            <a:r>
              <a:rPr lang="zh-CN" altLang="en-US" dirty="0" smtClean="0"/>
              <a:t>否则加到堆叠的</a:t>
            </a:r>
            <a:r>
              <a:rPr lang="zh-CN" altLang="en-US" dirty="0" smtClean="0">
                <a:solidFill>
                  <a:schemeClr val="accent6">
                    <a:lumMod val="90000"/>
                  </a:schemeClr>
                </a:solidFill>
              </a:rPr>
              <a:t>底部</a:t>
            </a:r>
            <a:r>
              <a:rPr lang="zh-CN" altLang="en-US" dirty="0" smtClean="0"/>
              <a:t>，而非“顶部”</a:t>
            </a:r>
            <a:endParaRPr lang="en-US" altLang="zh-CN" dirty="0" smtClean="0"/>
          </a:p>
          <a:p>
            <a:endParaRPr lang="en-US" altLang="zh-CN" dirty="0" smtClean="0"/>
          </a:p>
        </p:txBody>
      </p:sp>
      <p:sp>
        <p:nvSpPr>
          <p:cNvPr id="13314" name="AutoShape 2" descr="http://magiccards.info/scans/cn/kld/10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遗漏触发的修正</a:t>
            </a:r>
            <a:endParaRPr lang="zh-CN" altLang="en-US" dirty="0"/>
          </a:p>
        </p:txBody>
      </p:sp>
      <p:sp>
        <p:nvSpPr>
          <p:cNvPr id="3" name="内容占位符 2"/>
          <p:cNvSpPr>
            <a:spLocks noGrp="1"/>
          </p:cNvSpPr>
          <p:nvPr>
            <p:ph idx="1"/>
          </p:nvPr>
        </p:nvSpPr>
        <p:spPr/>
        <p:txBody>
          <a:bodyPr/>
          <a:lstStyle/>
          <a:p>
            <a:r>
              <a:rPr lang="zh-CN" altLang="en-US" dirty="0" smtClean="0"/>
              <a:t>如果该触发式异能指示指定了某个</a:t>
            </a:r>
            <a:r>
              <a:rPr lang="zh-CN" altLang="en-US" u="sng" dirty="0" smtClean="0">
                <a:solidFill>
                  <a:schemeClr val="accent6"/>
                </a:solidFill>
              </a:rPr>
              <a:t>预设的动作</a:t>
            </a:r>
            <a:r>
              <a:rPr lang="zh-CN" altLang="en-US" dirty="0" smtClean="0"/>
              <a:t>，且此动作包含其操控者应作的某个选择</a:t>
            </a:r>
            <a:endParaRPr lang="en-US" altLang="zh-CN" dirty="0" smtClean="0"/>
          </a:p>
          <a:p>
            <a:endParaRPr lang="en-US" altLang="zh-CN" dirty="0" smtClean="0"/>
          </a:p>
        </p:txBody>
      </p:sp>
      <p:pic>
        <p:nvPicPr>
          <p:cNvPr id="4" name="图片 3" descr="139.jpg"/>
          <p:cNvPicPr>
            <a:picLocks noChangeAspect="1"/>
          </p:cNvPicPr>
          <p:nvPr/>
        </p:nvPicPr>
        <p:blipFill>
          <a:blip r:embed="rId2"/>
          <a:stretch>
            <a:fillRect/>
          </a:stretch>
        </p:blipFill>
        <p:spPr>
          <a:xfrm>
            <a:off x="857224" y="2714620"/>
            <a:ext cx="2643206" cy="3769958"/>
          </a:xfrm>
          <a:prstGeom prst="rect">
            <a:avLst/>
          </a:prstGeom>
        </p:spPr>
      </p:pic>
      <p:sp>
        <p:nvSpPr>
          <p:cNvPr id="13314" name="AutoShape 2" descr="http://magiccards.info/scans/cn/kld/10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105.jpg"/>
          <p:cNvPicPr>
            <a:picLocks noChangeAspect="1"/>
          </p:cNvPicPr>
          <p:nvPr/>
        </p:nvPicPr>
        <p:blipFill>
          <a:blip r:embed="rId3"/>
          <a:stretch>
            <a:fillRect/>
          </a:stretch>
        </p:blipFill>
        <p:spPr>
          <a:xfrm>
            <a:off x="3571868" y="2714620"/>
            <a:ext cx="2643206" cy="3769957"/>
          </a:xfrm>
          <a:prstGeom prst="rect">
            <a:avLst/>
          </a:prstGeom>
        </p:spPr>
      </p:pic>
      <p:sp>
        <p:nvSpPr>
          <p:cNvPr id="7" name="TextBox 6"/>
          <p:cNvSpPr txBox="1"/>
          <p:nvPr/>
        </p:nvSpPr>
        <p:spPr>
          <a:xfrm>
            <a:off x="6357950" y="2786058"/>
            <a:ext cx="2143140" cy="3785652"/>
          </a:xfrm>
          <a:prstGeom prst="rect">
            <a:avLst/>
          </a:prstGeom>
          <a:noFill/>
        </p:spPr>
        <p:txBody>
          <a:bodyPr wrap="square" rtlCol="0">
            <a:spAutoFit/>
          </a:bodyPr>
          <a:lstStyle/>
          <a:p>
            <a:r>
              <a:rPr lang="en-US" altLang="zh-CN" sz="2400" b="1" dirty="0" smtClean="0">
                <a:solidFill>
                  <a:srgbClr val="FFC000"/>
                </a:solidFill>
                <a:latin typeface="楷体" pitchFamily="49" charset="-122"/>
                <a:ea typeface="楷体" pitchFamily="49" charset="-122"/>
              </a:rPr>
              <a:t>CR702.122: </a:t>
            </a:r>
            <a:r>
              <a:rPr lang="zh-CN" altLang="en-US" sz="2400" b="1" dirty="0" smtClean="0">
                <a:solidFill>
                  <a:srgbClr val="FFC000"/>
                </a:solidFill>
                <a:latin typeface="楷体" pitchFamily="49" charset="-122"/>
                <a:ea typeface="楷体" pitchFamily="49" charset="-122"/>
              </a:rPr>
              <a:t>装配</a:t>
            </a:r>
            <a:r>
              <a:rPr lang="en-US" sz="2400" b="1" dirty="0" smtClean="0">
                <a:solidFill>
                  <a:srgbClr val="FFC000"/>
                </a:solidFill>
                <a:latin typeface="楷体" pitchFamily="49" charset="-122"/>
                <a:ea typeface="楷体" pitchFamily="49" charset="-122"/>
              </a:rPr>
              <a:t>N: </a:t>
            </a:r>
            <a:r>
              <a:rPr lang="zh-CN" altLang="en-US" sz="2400" b="1" dirty="0" smtClean="0">
                <a:solidFill>
                  <a:srgbClr val="FFC000"/>
                </a:solidFill>
                <a:latin typeface="楷体" pitchFamily="49" charset="-122"/>
                <a:ea typeface="楷体" pitchFamily="49" charset="-122"/>
              </a:rPr>
              <a:t>当此永久物进战场时，你可以在其上放置</a:t>
            </a:r>
            <a:r>
              <a:rPr lang="en-US" sz="2400" b="1" dirty="0" smtClean="0">
                <a:solidFill>
                  <a:srgbClr val="FFC000"/>
                </a:solidFill>
                <a:latin typeface="楷体" pitchFamily="49" charset="-122"/>
                <a:ea typeface="楷体" pitchFamily="49" charset="-122"/>
              </a:rPr>
              <a:t>N</a:t>
            </a:r>
            <a:r>
              <a:rPr lang="zh-CN" altLang="en-US" sz="2400" b="1" dirty="0" smtClean="0">
                <a:solidFill>
                  <a:srgbClr val="FFC000"/>
                </a:solidFill>
                <a:latin typeface="楷体" pitchFamily="49" charset="-122"/>
                <a:ea typeface="楷体" pitchFamily="49" charset="-122"/>
              </a:rPr>
              <a:t>个</a:t>
            </a:r>
            <a:r>
              <a:rPr lang="en-US" sz="2400" b="1" dirty="0" smtClean="0">
                <a:solidFill>
                  <a:srgbClr val="FFC000"/>
                </a:solidFill>
                <a:latin typeface="楷体" pitchFamily="49" charset="-122"/>
                <a:ea typeface="楷体" pitchFamily="49" charset="-122"/>
              </a:rPr>
              <a:t>+1/+1</a:t>
            </a:r>
            <a:r>
              <a:rPr lang="zh-CN" altLang="en-US" sz="2400" b="1" dirty="0" smtClean="0">
                <a:solidFill>
                  <a:srgbClr val="FFC000"/>
                </a:solidFill>
                <a:latin typeface="楷体" pitchFamily="49" charset="-122"/>
                <a:ea typeface="楷体" pitchFamily="49" charset="-122"/>
              </a:rPr>
              <a:t>指示物。</a:t>
            </a:r>
            <a:r>
              <a:rPr lang="zh-CN" altLang="en-US" sz="2400" b="1" dirty="0" smtClean="0">
                <a:solidFill>
                  <a:srgbClr val="FF0000"/>
                </a:solidFill>
                <a:latin typeface="楷体" pitchFamily="49" charset="-122"/>
                <a:ea typeface="楷体" pitchFamily="49" charset="-122"/>
              </a:rPr>
              <a:t>若你不如此作</a:t>
            </a:r>
            <a:r>
              <a:rPr lang="zh-CN" altLang="en-US" sz="2400" b="1" dirty="0" smtClean="0">
                <a:solidFill>
                  <a:srgbClr val="FFC000"/>
                </a:solidFill>
                <a:latin typeface="楷体" pitchFamily="49" charset="-122"/>
                <a:ea typeface="楷体" pitchFamily="49" charset="-122"/>
              </a:rPr>
              <a:t>，则派出</a:t>
            </a:r>
            <a:r>
              <a:rPr lang="en-US" sz="2400" b="1" dirty="0" smtClean="0">
                <a:solidFill>
                  <a:srgbClr val="FFC000"/>
                </a:solidFill>
                <a:latin typeface="楷体" pitchFamily="49" charset="-122"/>
                <a:ea typeface="楷体" pitchFamily="49" charset="-122"/>
              </a:rPr>
              <a:t>N</a:t>
            </a:r>
            <a:r>
              <a:rPr lang="zh-CN" altLang="en-US" sz="2400" b="1" dirty="0" smtClean="0">
                <a:solidFill>
                  <a:srgbClr val="FFC000"/>
                </a:solidFill>
                <a:latin typeface="楷体" pitchFamily="49" charset="-122"/>
                <a:ea typeface="楷体" pitchFamily="49" charset="-122"/>
              </a:rPr>
              <a:t>个</a:t>
            </a:r>
            <a:r>
              <a:rPr lang="en-US" sz="2400" b="1" dirty="0" smtClean="0">
                <a:solidFill>
                  <a:srgbClr val="FFC000"/>
                </a:solidFill>
                <a:latin typeface="楷体" pitchFamily="49" charset="-122"/>
                <a:ea typeface="楷体" pitchFamily="49" charset="-122"/>
              </a:rPr>
              <a:t>1/1</a:t>
            </a:r>
            <a:r>
              <a:rPr lang="zh-CN" altLang="en-US" sz="2400" b="1" dirty="0" smtClean="0">
                <a:solidFill>
                  <a:srgbClr val="FFC000"/>
                </a:solidFill>
                <a:latin typeface="楷体" pitchFamily="49" charset="-122"/>
                <a:ea typeface="楷体" pitchFamily="49" charset="-122"/>
              </a:rPr>
              <a:t>无色自动机衍生神器生物。</a:t>
            </a:r>
            <a:endParaRPr lang="zh-CN" altLang="en-US" sz="2400" b="1" dirty="0">
              <a:solidFill>
                <a:srgbClr val="FFC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稳">
  <a:themeElements>
    <a:clrScheme name="自定义 2">
      <a:dk1>
        <a:sysClr val="windowText" lastClr="000000"/>
      </a:dk1>
      <a:lt1>
        <a:sysClr val="window" lastClr="FFFFFF"/>
      </a:lt1>
      <a:dk2>
        <a:srgbClr val="676A55"/>
      </a:dk2>
      <a:lt2>
        <a:srgbClr val="EAEBDE"/>
      </a:lt2>
      <a:accent1>
        <a:srgbClr val="CEC597"/>
      </a:accent1>
      <a:accent2>
        <a:srgbClr val="E1DCC0"/>
      </a:accent2>
      <a:accent3>
        <a:srgbClr val="A8CDD7"/>
      </a:accent3>
      <a:accent4>
        <a:srgbClr val="C0BEAF"/>
      </a:accent4>
      <a:accent5>
        <a:srgbClr val="CEC597"/>
      </a:accent5>
      <a:accent6>
        <a:srgbClr val="E8B7B7"/>
      </a:accent6>
      <a:hlink>
        <a:srgbClr val="DB5353"/>
      </a:hlink>
      <a:folHlink>
        <a:srgbClr val="903638"/>
      </a:folHlink>
    </a:clrScheme>
    <a:fontScheme name="沉稳">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TotalTime>
  <Words>756</Words>
  <Application>Microsoft Office PowerPoint</Application>
  <PresentationFormat>全屏显示(4:3)</PresentationFormat>
  <Paragraphs>79</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沉稳</vt:lpstr>
      <vt:lpstr>遗漏触发</vt:lpstr>
      <vt:lpstr>为何要讲遗漏触发</vt:lpstr>
      <vt:lpstr>何为 遗漏触发？</vt:lpstr>
      <vt:lpstr>何为牌手未能表明自己 认识到此触发的存在</vt:lpstr>
      <vt:lpstr>何为牌手未能表明自己 认识到此触发的存在</vt:lpstr>
      <vt:lpstr>何为牌手未能表明自己 认识到此触发的存在</vt:lpstr>
      <vt:lpstr>何为牌手未能表明自己 认识到此触发的存在</vt:lpstr>
      <vt:lpstr>遗漏触发的修正</vt:lpstr>
      <vt:lpstr>遗漏触发的修正</vt:lpstr>
      <vt:lpstr>遗漏触发的修正</vt:lpstr>
      <vt:lpstr>遗漏触发的修正</vt:lpstr>
      <vt:lpstr>有害触发</vt:lpstr>
      <vt:lpstr>有害触发的判断—1、资源得失</vt:lpstr>
      <vt:lpstr>有害触发的判断—2、移除异能</vt:lpstr>
      <vt:lpstr>有害触发的判断—3、不考虑场面</vt:lpstr>
      <vt:lpstr>有害触发的判断—4、对等触发</vt:lpstr>
      <vt:lpstr>有害触发的判断—5、操控对手</vt:lpstr>
      <vt:lpstr>判断</vt:lpstr>
      <vt:lpstr>场景</vt:lpstr>
      <vt:lpstr>场景</vt:lpstr>
      <vt:lpstr> </vt:lpstr>
    </vt:vector>
  </TitlesOfParts>
  <Company>http://www.deepbbs.org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深度联盟http://www.deepbbs.org</dc:creator>
  <cp:lastModifiedBy>深度联盟http://www.deepbbs.org</cp:lastModifiedBy>
  <cp:revision>125</cp:revision>
  <dcterms:created xsi:type="dcterms:W3CDTF">2017-03-06T11:00:06Z</dcterms:created>
  <dcterms:modified xsi:type="dcterms:W3CDTF">2017-04-11T12:11:30Z</dcterms:modified>
</cp:coreProperties>
</file>