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Lst>
  <p:notesMasterIdLst>
    <p:notesMasterId r:id="rId34"/>
  </p:notesMasterIdLst>
  <p:sldIdLst>
    <p:sldId id="256" r:id="rId2"/>
    <p:sldId id="284" r:id="rId3"/>
    <p:sldId id="293" r:id="rId4"/>
    <p:sldId id="258" r:id="rId5"/>
    <p:sldId id="265" r:id="rId6"/>
    <p:sldId id="264" r:id="rId7"/>
    <p:sldId id="259" r:id="rId8"/>
    <p:sldId id="260" r:id="rId9"/>
    <p:sldId id="261" r:id="rId10"/>
    <p:sldId id="262" r:id="rId11"/>
    <p:sldId id="285" r:id="rId12"/>
    <p:sldId id="263" r:id="rId13"/>
    <p:sldId id="267" r:id="rId14"/>
    <p:sldId id="288" r:id="rId15"/>
    <p:sldId id="269" r:id="rId16"/>
    <p:sldId id="270" r:id="rId17"/>
    <p:sldId id="271" r:id="rId18"/>
    <p:sldId id="272" r:id="rId19"/>
    <p:sldId id="273" r:id="rId20"/>
    <p:sldId id="274" r:id="rId21"/>
    <p:sldId id="275" r:id="rId22"/>
    <p:sldId id="292" r:id="rId23"/>
    <p:sldId id="280" r:id="rId24"/>
    <p:sldId id="294" r:id="rId25"/>
    <p:sldId id="277" r:id="rId26"/>
    <p:sldId id="276" r:id="rId27"/>
    <p:sldId id="281" r:id="rId28"/>
    <p:sldId id="282" r:id="rId29"/>
    <p:sldId id="286" r:id="rId30"/>
    <p:sldId id="287" r:id="rId31"/>
    <p:sldId id="290" r:id="rId32"/>
    <p:sldId id="291"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477B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77"/>
    <p:restoredTop sz="85876"/>
  </p:normalViewPr>
  <p:slideViewPr>
    <p:cSldViewPr snapToGrid="0" snapToObjects="1">
      <p:cViewPr varScale="1">
        <p:scale>
          <a:sx n="97" d="100"/>
          <a:sy n="97" d="100"/>
        </p:scale>
        <p:origin x="2304" y="20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55FC2D-4AA7-F143-9616-81681CDD4385}" type="datetimeFigureOut">
              <a:rPr kumimoji="1" lang="zh-CN" altLang="en-US" smtClean="0"/>
              <a:t>2017/4/1</a:t>
            </a:fld>
            <a:endParaRPr kumimoji="1"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C044E-BCD7-DE4E-8C1E-30D89CF82847}" type="slidenum">
              <a:rPr kumimoji="1" lang="zh-CN" altLang="en-US" smtClean="0"/>
              <a:t>‹#›</a:t>
            </a:fld>
            <a:endParaRPr kumimoji="1" lang="zh-CN" altLang="en-US"/>
          </a:p>
        </p:txBody>
      </p:sp>
    </p:spTree>
    <p:extLst>
      <p:ext uri="{BB962C8B-B14F-4D97-AF65-F5344CB8AC3E}">
        <p14:creationId xmlns:p14="http://schemas.microsoft.com/office/powerpoint/2010/main" val="40002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HCE</a:t>
            </a:r>
            <a:r>
              <a:rPr lang="zh-CN" altLang="en-US" dirty="0" smtClean="0"/>
              <a:t>是</a:t>
            </a:r>
            <a:r>
              <a:rPr lang="en-US" altLang="zh-CN" dirty="0" smtClean="0"/>
              <a:t>IPG</a:t>
            </a:r>
            <a:r>
              <a:rPr lang="zh-CN" altLang="en-US" dirty="0" smtClean="0"/>
              <a:t>中一个相对较新的违规。由于</a:t>
            </a:r>
            <a:r>
              <a:rPr lang="en-US" altLang="zh-CN" dirty="0" smtClean="0"/>
              <a:t>HCE</a:t>
            </a:r>
            <a:r>
              <a:rPr lang="zh-CN" altLang="en-US" dirty="0" smtClean="0"/>
              <a:t>是由几个违规的部分合并而成，它涉及了很多概念，因此也是比较复杂和难以理解的违规之一。</a:t>
            </a:r>
            <a:endParaRPr lang="en-US" altLang="zh-CN" dirty="0" smtClean="0"/>
          </a:p>
          <a:p>
            <a:endParaRPr lang="en-US" dirty="0" smtClean="0"/>
          </a:p>
          <a:p>
            <a:r>
              <a:rPr lang="zh-CN" altLang="en-US" dirty="0" smtClean="0"/>
              <a:t>这个议题中，我会把</a:t>
            </a:r>
            <a:r>
              <a:rPr lang="en-US" altLang="zh-CN" dirty="0" smtClean="0"/>
              <a:t>HCE</a:t>
            </a:r>
            <a:r>
              <a:rPr lang="zh-CN" altLang="en-US" dirty="0" smtClean="0"/>
              <a:t>这个违规从它的来由、原则到判罚和修正详细地进行分析。</a:t>
            </a:r>
            <a:endParaRPr lang="en-US" dirty="0"/>
          </a:p>
        </p:txBody>
      </p:sp>
      <p:sp>
        <p:nvSpPr>
          <p:cNvPr id="4" name="Slide Number Placeholder 3"/>
          <p:cNvSpPr>
            <a:spLocks noGrp="1"/>
          </p:cNvSpPr>
          <p:nvPr>
            <p:ph type="sldNum" sz="quarter" idx="10"/>
          </p:nvPr>
        </p:nvSpPr>
        <p:spPr/>
        <p:txBody>
          <a:bodyPr/>
          <a:lstStyle/>
          <a:p>
            <a:fld id="{F99C044E-BCD7-DE4E-8C1E-30D89CF82847}" type="slidenum">
              <a:rPr kumimoji="1" lang="zh-CN" altLang="en-US" smtClean="0"/>
              <a:t>1</a:t>
            </a:fld>
            <a:endParaRPr kumimoji="1" lang="zh-CN" altLang="en-US"/>
          </a:p>
        </p:txBody>
      </p:sp>
    </p:spTree>
    <p:extLst>
      <p:ext uri="{BB962C8B-B14F-4D97-AF65-F5344CB8AC3E}">
        <p14:creationId xmlns:p14="http://schemas.microsoft.com/office/powerpoint/2010/main" val="776726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这种修正方式有时也被称为“攫取思绪”式修正，后面讲到修正的地方会详细讲解。</a:t>
            </a:r>
            <a:endParaRPr lang="en-US" altLang="zh-CN" dirty="0" smtClean="0"/>
          </a:p>
          <a:p>
            <a:endParaRPr lang="en-US" dirty="0" smtClean="0"/>
          </a:p>
          <a:p>
            <a:r>
              <a:rPr lang="zh-CN" altLang="en-US" dirty="0" smtClean="0"/>
              <a:t>要介绍</a:t>
            </a:r>
            <a:r>
              <a:rPr lang="en-US" altLang="zh-CN" dirty="0" smtClean="0"/>
              <a:t>HCE</a:t>
            </a:r>
            <a:r>
              <a:rPr lang="zh-CN" altLang="en-US" dirty="0" smtClean="0"/>
              <a:t>的修正，首先必须引入“牌叠”这个概念。</a:t>
            </a:r>
            <a:endParaRPr lang="en-US" altLang="zh-CN" dirty="0" smtClean="0"/>
          </a:p>
          <a:p>
            <a:endParaRPr lang="en-US" dirty="0" smtClean="0"/>
          </a:p>
          <a:p>
            <a:r>
              <a:rPr lang="zh-CN" altLang="en-US" dirty="0" smtClean="0"/>
              <a:t>牌叠的概念是在</a:t>
            </a:r>
            <a:r>
              <a:rPr lang="en-US" altLang="zh-CN" dirty="0" smtClean="0"/>
              <a:t>HCE</a:t>
            </a:r>
            <a:r>
              <a:rPr lang="zh-CN" altLang="en-US" dirty="0" smtClean="0"/>
              <a:t>这个违规的演化过程中精炼出来的概念，目前已经单独写入了</a:t>
            </a:r>
            <a:r>
              <a:rPr lang="en-US" altLang="zh-CN" dirty="0" smtClean="0"/>
              <a:t>IPG</a:t>
            </a:r>
            <a:r>
              <a:rPr lang="zh-CN" altLang="en-US" dirty="0" smtClean="0"/>
              <a:t>中的一节。</a:t>
            </a:r>
            <a:endParaRPr lang="en-US" dirty="0" smtClean="0"/>
          </a:p>
        </p:txBody>
      </p:sp>
      <p:sp>
        <p:nvSpPr>
          <p:cNvPr id="4" name="Slide Number Placeholder 3"/>
          <p:cNvSpPr>
            <a:spLocks noGrp="1"/>
          </p:cNvSpPr>
          <p:nvPr>
            <p:ph type="sldNum" sz="quarter" idx="10"/>
          </p:nvPr>
        </p:nvSpPr>
        <p:spPr/>
        <p:txBody>
          <a:bodyPr/>
          <a:lstStyle/>
          <a:p>
            <a:fld id="{F99C044E-BCD7-DE4E-8C1E-30D89CF82847}" type="slidenum">
              <a:rPr kumimoji="1" lang="zh-CN" altLang="en-US" smtClean="0"/>
              <a:t>12</a:t>
            </a:fld>
            <a:endParaRPr kumimoji="1" lang="zh-CN" altLang="en-US"/>
          </a:p>
        </p:txBody>
      </p:sp>
    </p:spTree>
    <p:extLst>
      <p:ext uri="{BB962C8B-B14F-4D97-AF65-F5344CB8AC3E}">
        <p14:creationId xmlns:p14="http://schemas.microsoft.com/office/powerpoint/2010/main" val="2056846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图中的牌手正在结算历时挖掘。</a:t>
            </a:r>
            <a:endParaRPr lang="en-US" altLang="zh-CN" dirty="0" smtClean="0"/>
          </a:p>
          <a:p>
            <a:endParaRPr lang="en-US" altLang="zh-CN" dirty="0" smtClean="0"/>
          </a:p>
          <a:p>
            <a:r>
              <a:rPr lang="zh-CN" altLang="en-US" dirty="0" smtClean="0"/>
              <a:t>图中的非公开牌叠是牌库、手牌、以及历时挖掘检视的</a:t>
            </a:r>
            <a:r>
              <a:rPr lang="en-US" altLang="zh-CN" dirty="0" smtClean="0"/>
              <a:t>7</a:t>
            </a:r>
            <a:r>
              <a:rPr lang="zh-CN" altLang="en-US" dirty="0" smtClean="0"/>
              <a:t>张牌。</a:t>
            </a:r>
            <a:endParaRPr lang="en-US" altLang="zh-CN" dirty="0" smtClean="0"/>
          </a:p>
          <a:p>
            <a:endParaRPr lang="en-US" dirty="0" smtClean="0"/>
          </a:p>
          <a:p>
            <a:r>
              <a:rPr lang="zh-CN" altLang="en-US" dirty="0" smtClean="0"/>
              <a:t>坟场当然也是一个牌叠，但由于它是公开牌叠，所以一般与</a:t>
            </a:r>
            <a:r>
              <a:rPr lang="en-US" altLang="zh-CN" dirty="0" smtClean="0"/>
              <a:t>HCE</a:t>
            </a:r>
            <a:r>
              <a:rPr lang="zh-CN" altLang="en-US" dirty="0" smtClean="0"/>
              <a:t>中的概念无关。</a:t>
            </a:r>
            <a:endParaRPr lang="en-US" altLang="zh-CN" dirty="0" smtClean="0"/>
          </a:p>
        </p:txBody>
      </p:sp>
      <p:sp>
        <p:nvSpPr>
          <p:cNvPr id="4" name="Slide Number Placeholder 3"/>
          <p:cNvSpPr>
            <a:spLocks noGrp="1"/>
          </p:cNvSpPr>
          <p:nvPr>
            <p:ph type="sldNum" sz="quarter" idx="10"/>
          </p:nvPr>
        </p:nvSpPr>
        <p:spPr/>
        <p:txBody>
          <a:bodyPr/>
          <a:lstStyle/>
          <a:p>
            <a:fld id="{F99C044E-BCD7-DE4E-8C1E-30D89CF82847}" type="slidenum">
              <a:rPr kumimoji="1" lang="zh-CN" altLang="en-US" smtClean="0"/>
              <a:t>13</a:t>
            </a:fld>
            <a:endParaRPr kumimoji="1" lang="zh-CN" altLang="en-US"/>
          </a:p>
        </p:txBody>
      </p:sp>
    </p:spTree>
    <p:extLst>
      <p:ext uri="{BB962C8B-B14F-4D97-AF65-F5344CB8AC3E}">
        <p14:creationId xmlns:p14="http://schemas.microsoft.com/office/powerpoint/2010/main" val="141439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如果牌手将两只手中的牌叠接触或混淆，便不可以用这种方式来修正！</a:t>
            </a:r>
            <a:endParaRPr lang="en-US" dirty="0"/>
          </a:p>
        </p:txBody>
      </p:sp>
      <p:sp>
        <p:nvSpPr>
          <p:cNvPr id="4" name="Slide Number Placeholder 3"/>
          <p:cNvSpPr>
            <a:spLocks noGrp="1"/>
          </p:cNvSpPr>
          <p:nvPr>
            <p:ph type="sldNum" sz="quarter" idx="10"/>
          </p:nvPr>
        </p:nvSpPr>
        <p:spPr/>
        <p:txBody>
          <a:bodyPr/>
          <a:lstStyle/>
          <a:p>
            <a:fld id="{F99C044E-BCD7-DE4E-8C1E-30D89CF82847}" type="slidenum">
              <a:rPr kumimoji="1" lang="zh-CN" altLang="en-US" smtClean="0"/>
              <a:t>14</a:t>
            </a:fld>
            <a:endParaRPr kumimoji="1" lang="zh-CN" altLang="en-US"/>
          </a:p>
        </p:txBody>
      </p:sp>
    </p:spTree>
    <p:extLst>
      <p:ext uri="{BB962C8B-B14F-4D97-AF65-F5344CB8AC3E}">
        <p14:creationId xmlns:p14="http://schemas.microsoft.com/office/powerpoint/2010/main" val="552948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有时在执法调查的过程中，会发现有牌手的牌张总数不对，其中有一位牌手的牌张总数要比应有数量多。</a:t>
            </a:r>
            <a:endParaRPr lang="en-US" altLang="zh-CN" dirty="0" smtClean="0"/>
          </a:p>
          <a:p>
            <a:endParaRPr lang="en-US" altLang="zh-CN" dirty="0" smtClean="0"/>
          </a:p>
          <a:p>
            <a:r>
              <a:rPr lang="zh-CN" altLang="en-US" dirty="0" smtClean="0"/>
              <a:t>通常意义上的“多抓了牌”、“手中有不明来源的多牌”均可以归为此类。</a:t>
            </a:r>
            <a:endParaRPr lang="en-US" altLang="zh-CN"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99C044E-BCD7-DE4E-8C1E-30D89CF82847}" type="slidenum">
              <a:rPr kumimoji="1" lang="zh-CN" altLang="en-US" smtClean="0"/>
              <a:t>15</a:t>
            </a:fld>
            <a:endParaRPr kumimoji="1" lang="zh-CN" altLang="en-US"/>
          </a:p>
        </p:txBody>
      </p:sp>
    </p:spTree>
    <p:extLst>
      <p:ext uri="{BB962C8B-B14F-4D97-AF65-F5344CB8AC3E}">
        <p14:creationId xmlns:p14="http://schemas.microsoft.com/office/powerpoint/2010/main" val="1639018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需要注意的是如果找到的牌放到了唯一可识别的区域，例如唯一一张手牌或牌库顶，便不属于</a:t>
            </a:r>
            <a:r>
              <a:rPr lang="en-US" altLang="zh-CN" dirty="0" smtClean="0"/>
              <a:t>HCE</a:t>
            </a:r>
            <a:r>
              <a:rPr lang="zh-CN" altLang="en-US" dirty="0" smtClean="0"/>
              <a:t>，（因为没有混淆非公开信息）而应按</a:t>
            </a:r>
            <a:r>
              <a:rPr lang="en-US" altLang="zh-CN" dirty="0" smtClean="0"/>
              <a:t>GRV</a:t>
            </a:r>
            <a:r>
              <a:rPr lang="zh-CN" altLang="en-US" dirty="0" smtClean="0"/>
              <a:t>处理。</a:t>
            </a:r>
            <a:endParaRPr lang="en-US" dirty="0"/>
          </a:p>
        </p:txBody>
      </p:sp>
      <p:sp>
        <p:nvSpPr>
          <p:cNvPr id="4" name="Slide Number Placeholder 3"/>
          <p:cNvSpPr>
            <a:spLocks noGrp="1"/>
          </p:cNvSpPr>
          <p:nvPr>
            <p:ph type="sldNum" sz="quarter" idx="10"/>
          </p:nvPr>
        </p:nvSpPr>
        <p:spPr/>
        <p:txBody>
          <a:bodyPr/>
          <a:lstStyle/>
          <a:p>
            <a:fld id="{F99C044E-BCD7-DE4E-8C1E-30D89CF82847}" type="slidenum">
              <a:rPr kumimoji="1" lang="zh-CN" altLang="en-US" smtClean="0"/>
              <a:t>16</a:t>
            </a:fld>
            <a:endParaRPr kumimoji="1" lang="zh-CN" altLang="en-US"/>
          </a:p>
        </p:txBody>
      </p:sp>
    </p:spTree>
    <p:extLst>
      <p:ext uri="{BB962C8B-B14F-4D97-AF65-F5344CB8AC3E}">
        <p14:creationId xmlns:p14="http://schemas.microsoft.com/office/powerpoint/2010/main" val="1784589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虽然说，我们可以通过调查来发现滥用违规的作弊行为，但是跟</a:t>
            </a:r>
            <a:r>
              <a:rPr lang="en-US" altLang="zh-CN" dirty="0" smtClean="0"/>
              <a:t>IPG</a:t>
            </a:r>
            <a:r>
              <a:rPr lang="zh-CN" altLang="en-US" dirty="0" smtClean="0"/>
              <a:t>中的很多其他违规一样，修正的意义在于修复游戏状态，并且尽可能降低牌手滥用的可能性。</a:t>
            </a:r>
            <a:endParaRPr lang="en-US" dirty="0"/>
          </a:p>
        </p:txBody>
      </p:sp>
      <p:sp>
        <p:nvSpPr>
          <p:cNvPr id="4" name="Slide Number Placeholder 3"/>
          <p:cNvSpPr>
            <a:spLocks noGrp="1"/>
          </p:cNvSpPr>
          <p:nvPr>
            <p:ph type="sldNum" sz="quarter" idx="10"/>
          </p:nvPr>
        </p:nvSpPr>
        <p:spPr/>
        <p:txBody>
          <a:bodyPr/>
          <a:lstStyle/>
          <a:p>
            <a:fld id="{F99C044E-BCD7-DE4E-8C1E-30D89CF82847}" type="slidenum">
              <a:rPr kumimoji="1" lang="zh-CN" altLang="en-US" smtClean="0"/>
              <a:t>17</a:t>
            </a:fld>
            <a:endParaRPr kumimoji="1" lang="zh-CN" altLang="en-US"/>
          </a:p>
        </p:txBody>
      </p:sp>
    </p:spTree>
    <p:extLst>
      <p:ext uri="{BB962C8B-B14F-4D97-AF65-F5344CB8AC3E}">
        <p14:creationId xmlns:p14="http://schemas.microsoft.com/office/powerpoint/2010/main" val="1535325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AER</a:t>
            </a:r>
            <a:r>
              <a:rPr lang="zh-CN" altLang="en-US" dirty="0" smtClean="0"/>
              <a:t>版本的更新中，这一类问题的处理方法有所变动</a:t>
            </a:r>
            <a:endParaRPr lang="en-US" dirty="0"/>
          </a:p>
        </p:txBody>
      </p:sp>
      <p:sp>
        <p:nvSpPr>
          <p:cNvPr id="4" name="Slide Number Placeholder 3"/>
          <p:cNvSpPr>
            <a:spLocks noGrp="1"/>
          </p:cNvSpPr>
          <p:nvPr>
            <p:ph type="sldNum" sz="quarter" idx="10"/>
          </p:nvPr>
        </p:nvSpPr>
        <p:spPr/>
        <p:txBody>
          <a:bodyPr/>
          <a:lstStyle/>
          <a:p>
            <a:fld id="{F99C044E-BCD7-DE4E-8C1E-30D89CF82847}" type="slidenum">
              <a:rPr kumimoji="1" lang="zh-CN" altLang="en-US" smtClean="0"/>
              <a:t>18</a:t>
            </a:fld>
            <a:endParaRPr kumimoji="1" lang="zh-CN" altLang="en-US"/>
          </a:p>
        </p:txBody>
      </p:sp>
    </p:spTree>
    <p:extLst>
      <p:ext uri="{BB962C8B-B14F-4D97-AF65-F5344CB8AC3E}">
        <p14:creationId xmlns:p14="http://schemas.microsoft.com/office/powerpoint/2010/main" val="1979196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这种问题虽然看起来属于“行事次序不当”，但由于涉及到非公开信息的混淆，牌手有可能因为提前看到要抓的牌而获利，因此应该按</a:t>
            </a:r>
            <a:r>
              <a:rPr lang="en-US" altLang="zh-CN" dirty="0" smtClean="0"/>
              <a:t>HCE</a:t>
            </a:r>
            <a:r>
              <a:rPr lang="zh-CN" altLang="en-US" dirty="0" smtClean="0"/>
              <a:t>处理。</a:t>
            </a:r>
            <a:endParaRPr lang="en-US" dirty="0"/>
          </a:p>
        </p:txBody>
      </p:sp>
      <p:sp>
        <p:nvSpPr>
          <p:cNvPr id="4" name="Slide Number Placeholder 3"/>
          <p:cNvSpPr>
            <a:spLocks noGrp="1"/>
          </p:cNvSpPr>
          <p:nvPr>
            <p:ph type="sldNum" sz="quarter" idx="10"/>
          </p:nvPr>
        </p:nvSpPr>
        <p:spPr/>
        <p:txBody>
          <a:bodyPr/>
          <a:lstStyle/>
          <a:p>
            <a:fld id="{F99C044E-BCD7-DE4E-8C1E-30D89CF82847}" type="slidenum">
              <a:rPr kumimoji="1" lang="zh-CN" altLang="en-US" smtClean="0"/>
              <a:t>19</a:t>
            </a:fld>
            <a:endParaRPr kumimoji="1" lang="zh-CN" altLang="en-US"/>
          </a:p>
        </p:txBody>
      </p:sp>
    </p:spTree>
    <p:extLst>
      <p:ext uri="{BB962C8B-B14F-4D97-AF65-F5344CB8AC3E}">
        <p14:creationId xmlns:p14="http://schemas.microsoft.com/office/powerpoint/2010/main" val="306146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我们先来看两个例子。</a:t>
            </a:r>
            <a:endParaRPr lang="en-US" altLang="zh-CN" dirty="0" smtClean="0"/>
          </a:p>
          <a:p>
            <a:endParaRPr lang="en-US" dirty="0" smtClean="0"/>
          </a:p>
          <a:p>
            <a:endParaRPr lang="en-US" dirty="0" smtClean="0"/>
          </a:p>
          <a:p>
            <a:r>
              <a:rPr lang="zh-CN" altLang="en-US" dirty="0" smtClean="0"/>
              <a:t>这两个例子中，如果直接在当前时点进行修复，有没有一种修正不完全的感觉？因为涉及违规的牌可能已经由于其他的游戏动作而不在原先的牌叠中了。</a:t>
            </a:r>
            <a:endParaRPr lang="en-US" dirty="0"/>
          </a:p>
        </p:txBody>
      </p:sp>
      <p:sp>
        <p:nvSpPr>
          <p:cNvPr id="4" name="Slide Number Placeholder 3"/>
          <p:cNvSpPr>
            <a:spLocks noGrp="1"/>
          </p:cNvSpPr>
          <p:nvPr>
            <p:ph type="sldNum" sz="quarter" idx="10"/>
          </p:nvPr>
        </p:nvSpPr>
        <p:spPr/>
        <p:txBody>
          <a:bodyPr/>
          <a:lstStyle/>
          <a:p>
            <a:fld id="{F99C044E-BCD7-DE4E-8C1E-30D89CF82847}" type="slidenum">
              <a:rPr kumimoji="1" lang="zh-CN" altLang="en-US" smtClean="0"/>
              <a:t>20</a:t>
            </a:fld>
            <a:endParaRPr kumimoji="1" lang="zh-CN" altLang="en-US"/>
          </a:p>
        </p:txBody>
      </p:sp>
    </p:spTree>
    <p:extLst>
      <p:ext uri="{BB962C8B-B14F-4D97-AF65-F5344CB8AC3E}">
        <p14:creationId xmlns:p14="http://schemas.microsoft.com/office/powerpoint/2010/main" val="90023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在前面提及的几种修正中，牌手可能在意识到错误之前已经进行了其他动作。这些动作可能会对错误的修正产生影响。为了更好地修正游戏状态，可能需要进行一次简易倒回。</a:t>
            </a:r>
            <a:endParaRPr lang="en-US" altLang="zh-CN" dirty="0" smtClean="0"/>
          </a:p>
          <a:p>
            <a:endParaRPr lang="en-US" dirty="0" smtClean="0"/>
          </a:p>
          <a:p>
            <a:endParaRPr lang="en-US" dirty="0" smtClean="0"/>
          </a:p>
          <a:p>
            <a:r>
              <a:rPr lang="zh-CN" altLang="en-US" dirty="0" smtClean="0"/>
              <a:t>下面来看看前面的例子的正确修正方式。</a:t>
            </a:r>
            <a:endParaRPr lang="en-US" dirty="0"/>
          </a:p>
        </p:txBody>
      </p:sp>
      <p:sp>
        <p:nvSpPr>
          <p:cNvPr id="4" name="Slide Number Placeholder 3"/>
          <p:cNvSpPr>
            <a:spLocks noGrp="1"/>
          </p:cNvSpPr>
          <p:nvPr>
            <p:ph type="sldNum" sz="quarter" idx="10"/>
          </p:nvPr>
        </p:nvSpPr>
        <p:spPr/>
        <p:txBody>
          <a:bodyPr/>
          <a:lstStyle/>
          <a:p>
            <a:fld id="{F99C044E-BCD7-DE4E-8C1E-30D89CF82847}" type="slidenum">
              <a:rPr kumimoji="1" lang="zh-CN" altLang="en-US" smtClean="0"/>
              <a:t>21</a:t>
            </a:fld>
            <a:endParaRPr kumimoji="1" lang="zh-CN" altLang="en-US"/>
          </a:p>
        </p:txBody>
      </p:sp>
    </p:spTree>
    <p:extLst>
      <p:ext uri="{BB962C8B-B14F-4D97-AF65-F5344CB8AC3E}">
        <p14:creationId xmlns:p14="http://schemas.microsoft.com/office/powerpoint/2010/main" val="2143727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起源：额外抓牌成为警告，引入“攫取思绪”修正</a:t>
            </a:r>
            <a:endParaRPr lang="en-US" altLang="zh-CN" dirty="0" smtClean="0"/>
          </a:p>
          <a:p>
            <a:r>
              <a:rPr lang="en-US" altLang="zh-CN" dirty="0" smtClean="0"/>
              <a:t>BFZ</a:t>
            </a:r>
            <a:r>
              <a:rPr lang="zh-CN" altLang="en-US" dirty="0" smtClean="0"/>
              <a:t>：原本属于额外看牌的历时挖掘类违规修正归入额外抓牌、所有与抓牌有关的</a:t>
            </a:r>
            <a:r>
              <a:rPr lang="en-US" altLang="zh-CN" dirty="0" smtClean="0"/>
              <a:t>GRV</a:t>
            </a:r>
            <a:r>
              <a:rPr lang="zh-CN" altLang="en-US" dirty="0" smtClean="0"/>
              <a:t>归入额外抓牌</a:t>
            </a:r>
            <a:endParaRPr lang="en-US" altLang="zh-CN" dirty="0" smtClean="0"/>
          </a:p>
          <a:p>
            <a:r>
              <a:rPr lang="en-US" altLang="zh-CN" dirty="0" smtClean="0"/>
              <a:t>OGW</a:t>
            </a:r>
            <a:r>
              <a:rPr lang="zh-CN" altLang="en-US" dirty="0" smtClean="0"/>
              <a:t>：额外抓牌改名为非公开牌张失误，并合并了游戏开始时不当抓牌及</a:t>
            </a:r>
            <a:r>
              <a:rPr lang="en-US" altLang="zh-CN" dirty="0" smtClean="0"/>
              <a:t>GRV</a:t>
            </a:r>
            <a:r>
              <a:rPr lang="zh-CN" altLang="en-US" dirty="0" smtClean="0"/>
              <a:t>关于未展示的升级、关于</a:t>
            </a:r>
            <a:r>
              <a:rPr lang="en-US" altLang="zh-CN" dirty="0" smtClean="0"/>
              <a:t>Morph</a:t>
            </a:r>
            <a:r>
              <a:rPr lang="zh-CN" altLang="en-US" dirty="0" smtClean="0"/>
              <a:t>的部分</a:t>
            </a:r>
            <a:endParaRPr lang="en-US" altLang="zh-CN" dirty="0" smtClean="0"/>
          </a:p>
          <a:p>
            <a:r>
              <a:rPr lang="en-US" altLang="zh-CN" dirty="0" smtClean="0"/>
              <a:t>SOI</a:t>
            </a:r>
            <a:r>
              <a:rPr lang="zh-CN" altLang="en-US" dirty="0" smtClean="0"/>
              <a:t>：再调度失误从非公开牌张失误中分离出来</a:t>
            </a:r>
            <a:endParaRPr lang="en-US" dirty="0" smtClean="0"/>
          </a:p>
        </p:txBody>
      </p:sp>
      <p:sp>
        <p:nvSpPr>
          <p:cNvPr id="4" name="Slide Number Placeholder 3"/>
          <p:cNvSpPr>
            <a:spLocks noGrp="1"/>
          </p:cNvSpPr>
          <p:nvPr>
            <p:ph type="sldNum" sz="quarter" idx="10"/>
          </p:nvPr>
        </p:nvSpPr>
        <p:spPr/>
        <p:txBody>
          <a:bodyPr/>
          <a:lstStyle/>
          <a:p>
            <a:fld id="{F99C044E-BCD7-DE4E-8C1E-30D89CF82847}" type="slidenum">
              <a:rPr kumimoji="1" lang="zh-CN" altLang="en-US" smtClean="0"/>
              <a:t>3</a:t>
            </a:fld>
            <a:endParaRPr kumimoji="1" lang="zh-CN" altLang="en-US"/>
          </a:p>
        </p:txBody>
      </p:sp>
    </p:spTree>
    <p:extLst>
      <p:ext uri="{BB962C8B-B14F-4D97-AF65-F5344CB8AC3E}">
        <p14:creationId xmlns:p14="http://schemas.microsoft.com/office/powerpoint/2010/main" val="218674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如果牌手在游戏结束时没有展示</a:t>
            </a:r>
            <a:r>
              <a:rPr lang="en-US" altLang="zh-CN" dirty="0" smtClean="0"/>
              <a:t>morph</a:t>
            </a:r>
            <a:r>
              <a:rPr lang="zh-CN" altLang="en-US" dirty="0" smtClean="0"/>
              <a:t>就收牌，由于应展示的牌叠消失，这种情况也是无法修正的。</a:t>
            </a:r>
            <a:endParaRPr lang="en-US" dirty="0"/>
          </a:p>
        </p:txBody>
      </p:sp>
      <p:sp>
        <p:nvSpPr>
          <p:cNvPr id="4" name="Slide Number Placeholder 3"/>
          <p:cNvSpPr>
            <a:spLocks noGrp="1"/>
          </p:cNvSpPr>
          <p:nvPr>
            <p:ph type="sldNum" sz="quarter" idx="10"/>
          </p:nvPr>
        </p:nvSpPr>
        <p:spPr/>
        <p:txBody>
          <a:bodyPr/>
          <a:lstStyle/>
          <a:p>
            <a:fld id="{F99C044E-BCD7-DE4E-8C1E-30D89CF82847}" type="slidenum">
              <a:rPr kumimoji="1" lang="zh-CN" altLang="en-US" smtClean="0"/>
              <a:t>22</a:t>
            </a:fld>
            <a:endParaRPr kumimoji="1" lang="zh-CN" altLang="en-US"/>
          </a:p>
        </p:txBody>
      </p:sp>
    </p:spTree>
    <p:extLst>
      <p:ext uri="{BB962C8B-B14F-4D97-AF65-F5344CB8AC3E}">
        <p14:creationId xmlns:p14="http://schemas.microsoft.com/office/powerpoint/2010/main" val="1498836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游戏结束后未展示</a:t>
            </a:r>
            <a:r>
              <a:rPr lang="en-US" altLang="zh-CN" dirty="0" smtClean="0"/>
              <a:t>morph</a:t>
            </a:r>
            <a:r>
              <a:rPr lang="zh-CN" altLang="en-US" dirty="0" smtClean="0"/>
              <a:t>属于</a:t>
            </a:r>
            <a:r>
              <a:rPr lang="en-US" altLang="zh-CN" dirty="0" smtClean="0"/>
              <a:t>HCE</a:t>
            </a:r>
            <a:r>
              <a:rPr lang="zh-CN" altLang="en-US" dirty="0" smtClean="0"/>
              <a:t>，但不属于升级范畴</a:t>
            </a:r>
            <a:endParaRPr lang="en-US" dirty="0" smtClean="0"/>
          </a:p>
        </p:txBody>
      </p:sp>
      <p:sp>
        <p:nvSpPr>
          <p:cNvPr id="4" name="Slide Number Placeholder 3"/>
          <p:cNvSpPr>
            <a:spLocks noGrp="1"/>
          </p:cNvSpPr>
          <p:nvPr>
            <p:ph type="sldNum" sz="quarter" idx="10"/>
          </p:nvPr>
        </p:nvSpPr>
        <p:spPr/>
        <p:txBody>
          <a:bodyPr/>
          <a:lstStyle/>
          <a:p>
            <a:fld id="{F99C044E-BCD7-DE4E-8C1E-30D89CF82847}" type="slidenum">
              <a:rPr kumimoji="1" lang="zh-CN" altLang="en-US" smtClean="0"/>
              <a:t>23</a:t>
            </a:fld>
            <a:endParaRPr kumimoji="1" lang="zh-CN" altLang="en-US"/>
          </a:p>
        </p:txBody>
      </p:sp>
    </p:spTree>
    <p:extLst>
      <p:ext uri="{BB962C8B-B14F-4D97-AF65-F5344CB8AC3E}">
        <p14:creationId xmlns:p14="http://schemas.microsoft.com/office/powerpoint/2010/main" val="1501268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下面来总结一下</a:t>
            </a:r>
            <a:r>
              <a:rPr lang="en-US" altLang="zh-CN" dirty="0" smtClean="0"/>
              <a:t>HCE</a:t>
            </a:r>
            <a:r>
              <a:rPr lang="zh-CN" altLang="en-US" dirty="0" smtClean="0"/>
              <a:t>的几种情形和修正方式。</a:t>
            </a:r>
            <a:endParaRPr lang="en-US" dirty="0"/>
          </a:p>
        </p:txBody>
      </p:sp>
      <p:sp>
        <p:nvSpPr>
          <p:cNvPr id="4" name="Slide Number Placeholder 3"/>
          <p:cNvSpPr>
            <a:spLocks noGrp="1"/>
          </p:cNvSpPr>
          <p:nvPr>
            <p:ph type="sldNum" sz="quarter" idx="10"/>
          </p:nvPr>
        </p:nvSpPr>
        <p:spPr/>
        <p:txBody>
          <a:bodyPr/>
          <a:lstStyle/>
          <a:p>
            <a:fld id="{F99C044E-BCD7-DE4E-8C1E-30D89CF82847}" type="slidenum">
              <a:rPr kumimoji="1" lang="zh-CN" altLang="en-US" smtClean="0"/>
              <a:t>24</a:t>
            </a:fld>
            <a:endParaRPr kumimoji="1" lang="zh-CN" altLang="en-US"/>
          </a:p>
        </p:txBody>
      </p:sp>
    </p:spTree>
    <p:extLst>
      <p:ext uri="{BB962C8B-B14F-4D97-AF65-F5344CB8AC3E}">
        <p14:creationId xmlns:p14="http://schemas.microsoft.com/office/powerpoint/2010/main" val="1028831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MPE</a:t>
            </a:r>
            <a:r>
              <a:rPr lang="zh-CN" altLang="en-US" dirty="0" smtClean="0"/>
              <a:t>的界限基本上以接了手牌为准。</a:t>
            </a:r>
            <a:endParaRPr lang="en-US" dirty="0"/>
          </a:p>
        </p:txBody>
      </p:sp>
      <p:sp>
        <p:nvSpPr>
          <p:cNvPr id="4" name="Slide Number Placeholder 3"/>
          <p:cNvSpPr>
            <a:spLocks noGrp="1"/>
          </p:cNvSpPr>
          <p:nvPr>
            <p:ph type="sldNum" sz="quarter" idx="10"/>
          </p:nvPr>
        </p:nvSpPr>
        <p:spPr/>
        <p:txBody>
          <a:bodyPr/>
          <a:lstStyle/>
          <a:p>
            <a:fld id="{F99C044E-BCD7-DE4E-8C1E-30D89CF82847}" type="slidenum">
              <a:rPr kumimoji="1" lang="zh-CN" altLang="en-US" smtClean="0"/>
              <a:t>26</a:t>
            </a:fld>
            <a:endParaRPr kumimoji="1" lang="zh-CN" altLang="en-US"/>
          </a:p>
        </p:txBody>
      </p:sp>
    </p:spTree>
    <p:extLst>
      <p:ext uri="{BB962C8B-B14F-4D97-AF65-F5344CB8AC3E}">
        <p14:creationId xmlns:p14="http://schemas.microsoft.com/office/powerpoint/2010/main" val="1037600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单纯将牌碰掉离开牌库的情形也属于</a:t>
            </a:r>
            <a:r>
              <a:rPr lang="en-US" altLang="zh-CN" dirty="0" smtClean="0"/>
              <a:t>LEC</a:t>
            </a:r>
            <a:r>
              <a:rPr lang="zh-CN" altLang="en-US" dirty="0" smtClean="0"/>
              <a:t>。</a:t>
            </a:r>
            <a:endParaRPr lang="en-US" dirty="0"/>
          </a:p>
        </p:txBody>
      </p:sp>
      <p:sp>
        <p:nvSpPr>
          <p:cNvPr id="4" name="Slide Number Placeholder 3"/>
          <p:cNvSpPr>
            <a:spLocks noGrp="1"/>
          </p:cNvSpPr>
          <p:nvPr>
            <p:ph type="sldNum" sz="quarter" idx="10"/>
          </p:nvPr>
        </p:nvSpPr>
        <p:spPr/>
        <p:txBody>
          <a:bodyPr/>
          <a:lstStyle/>
          <a:p>
            <a:fld id="{F99C044E-BCD7-DE4E-8C1E-30D89CF82847}" type="slidenum">
              <a:rPr kumimoji="1" lang="zh-CN" altLang="en-US" smtClean="0"/>
              <a:t>27</a:t>
            </a:fld>
            <a:endParaRPr kumimoji="1" lang="zh-CN" altLang="en-US"/>
          </a:p>
        </p:txBody>
      </p:sp>
    </p:spTree>
    <p:extLst>
      <p:ext uri="{BB962C8B-B14F-4D97-AF65-F5344CB8AC3E}">
        <p14:creationId xmlns:p14="http://schemas.microsoft.com/office/powerpoint/2010/main" val="10271564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这两种情况应该在前面的部分都有讲到了。</a:t>
            </a:r>
            <a:endParaRPr lang="en-US" altLang="zh-CN" dirty="0" smtClean="0"/>
          </a:p>
          <a:p>
            <a:endParaRPr lang="en-US" dirty="0" smtClean="0"/>
          </a:p>
          <a:p>
            <a:r>
              <a:rPr lang="zh-CN" altLang="en-US" dirty="0" smtClean="0"/>
              <a:t>小平的例子里面属于</a:t>
            </a:r>
            <a:r>
              <a:rPr lang="en-US" altLang="zh-CN" dirty="0" smtClean="0"/>
              <a:t>GRV</a:t>
            </a:r>
            <a:r>
              <a:rPr lang="zh-CN" altLang="en-US" dirty="0" smtClean="0"/>
              <a:t>，对手应该吃到</a:t>
            </a:r>
            <a:r>
              <a:rPr lang="en-US" altLang="zh-CN" dirty="0" err="1" smtClean="0"/>
              <a:t>FtMGS</a:t>
            </a:r>
            <a:r>
              <a:rPr lang="zh-CN" altLang="en-US" dirty="0" smtClean="0"/>
              <a:t>。</a:t>
            </a:r>
            <a:endParaRPr lang="en-US" altLang="zh-CN" dirty="0" smtClean="0"/>
          </a:p>
          <a:p>
            <a:endParaRPr lang="en-US" dirty="0" smtClean="0"/>
          </a:p>
          <a:p>
            <a:r>
              <a:rPr lang="zh-CN" altLang="en-US" dirty="0" smtClean="0"/>
              <a:t>包子的例子里面应该属于</a:t>
            </a:r>
            <a:r>
              <a:rPr lang="en-US" altLang="zh-CN" dirty="0" smtClean="0"/>
              <a:t>GRV</a:t>
            </a:r>
            <a:r>
              <a:rPr lang="zh-CN" altLang="en-US" dirty="0" smtClean="0"/>
              <a:t>。</a:t>
            </a:r>
            <a:endParaRPr lang="en-US" dirty="0"/>
          </a:p>
        </p:txBody>
      </p:sp>
      <p:sp>
        <p:nvSpPr>
          <p:cNvPr id="4" name="Slide Number Placeholder 3"/>
          <p:cNvSpPr>
            <a:spLocks noGrp="1"/>
          </p:cNvSpPr>
          <p:nvPr>
            <p:ph type="sldNum" sz="quarter" idx="10"/>
          </p:nvPr>
        </p:nvSpPr>
        <p:spPr/>
        <p:txBody>
          <a:bodyPr/>
          <a:lstStyle/>
          <a:p>
            <a:fld id="{F99C044E-BCD7-DE4E-8C1E-30D89CF82847}" type="slidenum">
              <a:rPr kumimoji="1" lang="zh-CN" altLang="en-US" smtClean="0"/>
              <a:t>28</a:t>
            </a:fld>
            <a:endParaRPr kumimoji="1" lang="zh-CN" altLang="en-US"/>
          </a:p>
        </p:txBody>
      </p:sp>
    </p:spTree>
    <p:extLst>
      <p:ext uri="{BB962C8B-B14F-4D97-AF65-F5344CB8AC3E}">
        <p14:creationId xmlns:p14="http://schemas.microsoft.com/office/powerpoint/2010/main" val="9448332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沉思的例子中，修正方式应该是</a:t>
            </a:r>
            <a:r>
              <a:rPr lang="en-US" altLang="zh-CN" dirty="0" smtClean="0"/>
              <a:t>NAP</a:t>
            </a:r>
            <a:r>
              <a:rPr lang="zh-CN" altLang="en-US" dirty="0" smtClean="0"/>
              <a:t>选择</a:t>
            </a:r>
            <a:r>
              <a:rPr lang="en-US" altLang="zh-CN" dirty="0" smtClean="0"/>
              <a:t>AP</a:t>
            </a:r>
            <a:r>
              <a:rPr lang="zh-CN" altLang="en-US" dirty="0" smtClean="0"/>
              <a:t>手牌中的三张，然后让</a:t>
            </a:r>
            <a:r>
              <a:rPr lang="en-US" altLang="zh-CN" dirty="0" smtClean="0"/>
              <a:t>AP</a:t>
            </a:r>
            <a:r>
              <a:rPr lang="zh-CN" altLang="en-US" dirty="0" smtClean="0"/>
              <a:t>使用这三张继续结算沉思。</a:t>
            </a:r>
            <a:endParaRPr lang="en-US" altLang="zh-CN" dirty="0" smtClean="0"/>
          </a:p>
          <a:p>
            <a:endParaRPr lang="en-US" dirty="0" smtClean="0"/>
          </a:p>
          <a:p>
            <a:r>
              <a:rPr lang="zh-CN" altLang="en-US" dirty="0" smtClean="0"/>
              <a:t>浆液预视的例子中，修正方式应该是展示</a:t>
            </a:r>
            <a:r>
              <a:rPr lang="en-US" altLang="zh-CN" dirty="0" smtClean="0"/>
              <a:t>NAP</a:t>
            </a:r>
            <a:r>
              <a:rPr lang="zh-CN" altLang="en-US" dirty="0" smtClean="0"/>
              <a:t>的手牌，选择其中一张，并拿起原本占卜后放在牌库底的另一张，让牌手从这两张占卜</a:t>
            </a:r>
            <a:r>
              <a:rPr lang="en-US" altLang="zh-CN" dirty="0" smtClean="0"/>
              <a:t>2</a:t>
            </a:r>
            <a:r>
              <a:rPr lang="zh-CN" altLang="en-US" dirty="0" smtClean="0"/>
              <a:t>开始继续结算浆液预视。</a:t>
            </a:r>
            <a:endParaRPr lang="en-US" dirty="0" smtClean="0"/>
          </a:p>
        </p:txBody>
      </p:sp>
      <p:sp>
        <p:nvSpPr>
          <p:cNvPr id="4" name="Slide Number Placeholder 3"/>
          <p:cNvSpPr>
            <a:spLocks noGrp="1"/>
          </p:cNvSpPr>
          <p:nvPr>
            <p:ph type="sldNum" sz="quarter" idx="10"/>
          </p:nvPr>
        </p:nvSpPr>
        <p:spPr/>
        <p:txBody>
          <a:bodyPr/>
          <a:lstStyle/>
          <a:p>
            <a:fld id="{F99C044E-BCD7-DE4E-8C1E-30D89CF82847}" type="slidenum">
              <a:rPr kumimoji="1" lang="zh-CN" altLang="en-US" smtClean="0"/>
              <a:t>30</a:t>
            </a:fld>
            <a:endParaRPr kumimoji="1" lang="zh-CN" altLang="en-US"/>
          </a:p>
        </p:txBody>
      </p:sp>
    </p:spTree>
    <p:extLst>
      <p:ext uri="{BB962C8B-B14F-4D97-AF65-F5344CB8AC3E}">
        <p14:creationId xmlns:p14="http://schemas.microsoft.com/office/powerpoint/2010/main" val="1234030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感谢大家参与我的议题。我希望大家在听了我的议题之后能够有所收获！谢谢！</a:t>
            </a:r>
            <a:endParaRPr lang="en-US" dirty="0"/>
          </a:p>
        </p:txBody>
      </p:sp>
      <p:sp>
        <p:nvSpPr>
          <p:cNvPr id="4" name="Slide Number Placeholder 3"/>
          <p:cNvSpPr>
            <a:spLocks noGrp="1"/>
          </p:cNvSpPr>
          <p:nvPr>
            <p:ph type="sldNum" sz="quarter" idx="10"/>
          </p:nvPr>
        </p:nvSpPr>
        <p:spPr/>
        <p:txBody>
          <a:bodyPr/>
          <a:lstStyle/>
          <a:p>
            <a:fld id="{F99C044E-BCD7-DE4E-8C1E-30D89CF82847}" type="slidenum">
              <a:rPr kumimoji="1" lang="zh-CN" altLang="en-US" smtClean="0"/>
              <a:t>32</a:t>
            </a:fld>
            <a:endParaRPr kumimoji="1" lang="zh-CN" altLang="en-US"/>
          </a:p>
        </p:txBody>
      </p:sp>
    </p:spTree>
    <p:extLst>
      <p:ext uri="{BB962C8B-B14F-4D97-AF65-F5344CB8AC3E}">
        <p14:creationId xmlns:p14="http://schemas.microsoft.com/office/powerpoint/2010/main" val="418037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latin typeface="SimSun" charset="-122"/>
                <a:ea typeface="SimSun" charset="-122"/>
                <a:cs typeface="SimSun" charset="-122"/>
              </a:rPr>
              <a:t>专业牌手：</a:t>
            </a:r>
            <a:r>
              <a:rPr lang="en-US" altLang="zh-CN" dirty="0" smtClean="0">
                <a:latin typeface="SimSun" charset="-122"/>
                <a:ea typeface="SimSun" charset="-122"/>
                <a:cs typeface="SimSun" charset="-122"/>
              </a:rPr>
              <a:t>Patrick</a:t>
            </a:r>
            <a:r>
              <a:rPr lang="zh-CN" altLang="en-US" baseline="0" dirty="0" smtClean="0">
                <a:latin typeface="SimSun" charset="-122"/>
                <a:ea typeface="SimSun" charset="-122"/>
                <a:cs typeface="SimSun" charset="-122"/>
              </a:rPr>
              <a:t> </a:t>
            </a:r>
            <a:r>
              <a:rPr lang="en-US" altLang="zh-CN" baseline="0" dirty="0" smtClean="0">
                <a:latin typeface="SimSun" charset="-122"/>
                <a:ea typeface="SimSun" charset="-122"/>
                <a:cs typeface="SimSun" charset="-122"/>
              </a:rPr>
              <a:t>Chapin</a:t>
            </a:r>
            <a:br>
              <a:rPr lang="en-US" altLang="zh-CN" baseline="0" dirty="0" smtClean="0">
                <a:latin typeface="SimSun" charset="-122"/>
                <a:ea typeface="SimSun" charset="-122"/>
                <a:cs typeface="SimSun" charset="-122"/>
              </a:rPr>
            </a:br>
            <a:r>
              <a:rPr lang="zh-CN" altLang="en-US" baseline="0" dirty="0" smtClean="0">
                <a:latin typeface="SimSun" charset="-122"/>
                <a:ea typeface="SimSun" charset="-122"/>
                <a:cs typeface="SimSun" charset="-122"/>
              </a:rPr>
              <a:t>当时这件事在</a:t>
            </a:r>
            <a:r>
              <a:rPr lang="en-US" altLang="zh-CN" baseline="0" dirty="0" err="1" smtClean="0">
                <a:latin typeface="SimSun" charset="-122"/>
                <a:ea typeface="SimSun" charset="-122"/>
                <a:cs typeface="SimSun" charset="-122"/>
              </a:rPr>
              <a:t>facebook</a:t>
            </a:r>
            <a:r>
              <a:rPr lang="zh-CN" altLang="en-US" baseline="0" dirty="0" smtClean="0">
                <a:latin typeface="SimSun" charset="-122"/>
                <a:ea typeface="SimSun" charset="-122"/>
                <a:cs typeface="SimSun" charset="-122"/>
              </a:rPr>
              <a:t>、</a:t>
            </a:r>
            <a:r>
              <a:rPr lang="en-US" altLang="zh-CN" baseline="0" dirty="0" err="1" smtClean="0">
                <a:latin typeface="SimSun" charset="-122"/>
                <a:ea typeface="SimSun" charset="-122"/>
                <a:cs typeface="SimSun" charset="-122"/>
              </a:rPr>
              <a:t>reddit</a:t>
            </a:r>
            <a:r>
              <a:rPr lang="zh-CN" altLang="en-US" baseline="0" dirty="0" smtClean="0">
                <a:latin typeface="SimSun" charset="-122"/>
                <a:ea typeface="SimSun" charset="-122"/>
                <a:cs typeface="SimSun" charset="-122"/>
              </a:rPr>
              <a:t>等外国论坛上包括很多国内的</a:t>
            </a:r>
            <a:r>
              <a:rPr lang="en-US" altLang="zh-CN" baseline="0" dirty="0" smtClean="0">
                <a:latin typeface="SimSun" charset="-122"/>
                <a:ea typeface="SimSun" charset="-122"/>
                <a:cs typeface="SimSun" charset="-122"/>
              </a:rPr>
              <a:t>QQ</a:t>
            </a:r>
            <a:r>
              <a:rPr lang="zh-CN" altLang="en-US" baseline="0" dirty="0" smtClean="0">
                <a:latin typeface="SimSun" charset="-122"/>
                <a:ea typeface="SimSun" charset="-122"/>
                <a:cs typeface="SimSun" charset="-122"/>
              </a:rPr>
              <a:t>群上都引起了广泛的质疑和讨论。</a:t>
            </a:r>
            <a:endParaRPr lang="en-US" altLang="zh-CN" baseline="0" dirty="0" smtClean="0">
              <a:latin typeface="SimSun" charset="-122"/>
              <a:ea typeface="SimSun" charset="-122"/>
              <a:cs typeface="SimSun" charset="-122"/>
            </a:endParaRPr>
          </a:p>
          <a:p>
            <a:r>
              <a:rPr lang="zh-CN" altLang="en-US" dirty="0" smtClean="0">
                <a:latin typeface="SimSun" charset="-122"/>
                <a:ea typeface="SimSun" charset="-122"/>
                <a:cs typeface="SimSun" charset="-122"/>
              </a:rPr>
              <a:t>质疑的焦点之一是我们都通过摄像机看见了他拿的是个生物，你还判一盘负？</a:t>
            </a:r>
            <a:endParaRPr lang="en-US" altLang="zh-CN" dirty="0" smtClean="0">
              <a:latin typeface="SimSun" charset="-122"/>
              <a:ea typeface="SimSun" charset="-122"/>
              <a:cs typeface="SimSun" charset="-122"/>
            </a:endParaRPr>
          </a:p>
          <a:p>
            <a:r>
              <a:rPr lang="zh-CN" altLang="en-US" dirty="0" smtClean="0">
                <a:latin typeface="SimSun" charset="-122"/>
                <a:ea typeface="SimSun" charset="-122"/>
                <a:cs typeface="SimSun" charset="-122"/>
              </a:rPr>
              <a:t>当然作为裁判而言，我们必须给焦点桌和普通桌上的牌手一样的判罚，不能因为牌手上了焦点桌就得到不同的判罚，这是不公平的。</a:t>
            </a:r>
            <a:endParaRPr lang="en-US" dirty="0">
              <a:latin typeface="SimSun" charset="-122"/>
              <a:ea typeface="SimSun" charset="-122"/>
              <a:cs typeface="SimSun" charset="-122"/>
            </a:endParaRPr>
          </a:p>
        </p:txBody>
      </p:sp>
      <p:sp>
        <p:nvSpPr>
          <p:cNvPr id="4" name="Slide Number Placeholder 3"/>
          <p:cNvSpPr>
            <a:spLocks noGrp="1"/>
          </p:cNvSpPr>
          <p:nvPr>
            <p:ph type="sldNum" sz="quarter" idx="10"/>
          </p:nvPr>
        </p:nvSpPr>
        <p:spPr/>
        <p:txBody>
          <a:bodyPr/>
          <a:lstStyle/>
          <a:p>
            <a:fld id="{F99C044E-BCD7-DE4E-8C1E-30D89CF82847}" type="slidenum">
              <a:rPr kumimoji="1" lang="zh-CN" altLang="en-US" smtClean="0"/>
              <a:t>4</a:t>
            </a:fld>
            <a:endParaRPr kumimoji="1" lang="zh-CN" altLang="en-US"/>
          </a:p>
        </p:txBody>
      </p:sp>
    </p:spTree>
    <p:extLst>
      <p:ext uri="{BB962C8B-B14F-4D97-AF65-F5344CB8AC3E}">
        <p14:creationId xmlns:p14="http://schemas.microsoft.com/office/powerpoint/2010/main" val="1161034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HCE</a:t>
            </a:r>
            <a:r>
              <a:rPr lang="zh-CN" altLang="en-US" dirty="0" smtClean="0"/>
              <a:t>的原则看似复杂，但是基本上落入</a:t>
            </a:r>
            <a:r>
              <a:rPr lang="en-US" altLang="zh-CN" dirty="0" smtClean="0"/>
              <a:t>HCE</a:t>
            </a:r>
            <a:r>
              <a:rPr lang="zh-CN" altLang="en-US" dirty="0" smtClean="0"/>
              <a:t>的违规都要围绕一个概念：信息</a:t>
            </a:r>
            <a:endParaRPr lang="en-US" dirty="0"/>
          </a:p>
        </p:txBody>
      </p:sp>
      <p:sp>
        <p:nvSpPr>
          <p:cNvPr id="4" name="Slide Number Placeholder 3"/>
          <p:cNvSpPr>
            <a:spLocks noGrp="1"/>
          </p:cNvSpPr>
          <p:nvPr>
            <p:ph type="sldNum" sz="quarter" idx="10"/>
          </p:nvPr>
        </p:nvSpPr>
        <p:spPr/>
        <p:txBody>
          <a:bodyPr/>
          <a:lstStyle/>
          <a:p>
            <a:fld id="{F99C044E-BCD7-DE4E-8C1E-30D89CF82847}" type="slidenum">
              <a:rPr kumimoji="1" lang="zh-CN" altLang="en-US" smtClean="0"/>
              <a:t>5</a:t>
            </a:fld>
            <a:endParaRPr kumimoji="1" lang="zh-CN" altLang="en-US"/>
          </a:p>
        </p:txBody>
      </p:sp>
    </p:spTree>
    <p:extLst>
      <p:ext uri="{BB962C8B-B14F-4D97-AF65-F5344CB8AC3E}">
        <p14:creationId xmlns:p14="http://schemas.microsoft.com/office/powerpoint/2010/main" val="1034020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游戏状态可以倒回，但是人脑中的记忆无法抹除。因此，</a:t>
            </a:r>
            <a:r>
              <a:rPr lang="en-US" altLang="zh-CN" dirty="0" smtClean="0"/>
              <a:t>HCE</a:t>
            </a:r>
            <a:r>
              <a:rPr lang="zh-CN" altLang="en-US" dirty="0" smtClean="0"/>
              <a:t>违规的严重性就天然地比一般</a:t>
            </a:r>
            <a:r>
              <a:rPr lang="en-US" altLang="zh-CN" dirty="0" smtClean="0"/>
              <a:t>GRV</a:t>
            </a:r>
            <a:r>
              <a:rPr lang="zh-CN" altLang="en-US" dirty="0" smtClean="0"/>
              <a:t>更加严重。</a:t>
            </a:r>
            <a:endParaRPr lang="en-US" dirty="0"/>
          </a:p>
        </p:txBody>
      </p:sp>
      <p:sp>
        <p:nvSpPr>
          <p:cNvPr id="4" name="Slide Number Placeholder 3"/>
          <p:cNvSpPr>
            <a:spLocks noGrp="1"/>
          </p:cNvSpPr>
          <p:nvPr>
            <p:ph type="sldNum" sz="quarter" idx="10"/>
          </p:nvPr>
        </p:nvSpPr>
        <p:spPr/>
        <p:txBody>
          <a:bodyPr/>
          <a:lstStyle/>
          <a:p>
            <a:fld id="{F99C044E-BCD7-DE4E-8C1E-30D89CF82847}" type="slidenum">
              <a:rPr kumimoji="1" lang="zh-CN" altLang="en-US" smtClean="0"/>
              <a:t>6</a:t>
            </a:fld>
            <a:endParaRPr kumimoji="1" lang="zh-CN" altLang="en-US"/>
          </a:p>
        </p:txBody>
      </p:sp>
    </p:spTree>
    <p:extLst>
      <p:ext uri="{BB962C8B-B14F-4D97-AF65-F5344CB8AC3E}">
        <p14:creationId xmlns:p14="http://schemas.microsoft.com/office/powerpoint/2010/main" val="2055064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我们这里先总结三条</a:t>
            </a:r>
            <a:r>
              <a:rPr lang="en-US" altLang="zh-CN" dirty="0" smtClean="0"/>
              <a:t>HCE</a:t>
            </a:r>
            <a:r>
              <a:rPr lang="zh-CN" altLang="en-US" dirty="0" smtClean="0"/>
              <a:t>违规的特征。</a:t>
            </a:r>
            <a:endParaRPr lang="en-US" altLang="zh-CN" dirty="0" smtClean="0"/>
          </a:p>
          <a:p>
            <a:endParaRPr lang="en-US" dirty="0" smtClean="0"/>
          </a:p>
        </p:txBody>
      </p:sp>
      <p:sp>
        <p:nvSpPr>
          <p:cNvPr id="4" name="Slide Number Placeholder 3"/>
          <p:cNvSpPr>
            <a:spLocks noGrp="1"/>
          </p:cNvSpPr>
          <p:nvPr>
            <p:ph type="sldNum" sz="quarter" idx="10"/>
          </p:nvPr>
        </p:nvSpPr>
        <p:spPr/>
        <p:txBody>
          <a:bodyPr/>
          <a:lstStyle/>
          <a:p>
            <a:fld id="{F99C044E-BCD7-DE4E-8C1E-30D89CF82847}" type="slidenum">
              <a:rPr kumimoji="1" lang="zh-CN" altLang="en-US" smtClean="0"/>
              <a:t>7</a:t>
            </a:fld>
            <a:endParaRPr kumimoji="1" lang="zh-CN" altLang="en-US"/>
          </a:p>
        </p:txBody>
      </p:sp>
    </p:spTree>
    <p:extLst>
      <p:ext uri="{BB962C8B-B14F-4D97-AF65-F5344CB8AC3E}">
        <p14:creationId xmlns:p14="http://schemas.microsoft.com/office/powerpoint/2010/main" val="167417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zh-CN" altLang="en-US" sz="2000" dirty="0" smtClean="0"/>
              <a:t>涉及违规的牌张，失误前后必须都在非公开牌叠中</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例如：从牌库抓到手牌中、从手牌放回牌库，都属于失误前后都在非公开牌叠中。</a:t>
            </a:r>
            <a:endParaRPr lang="en-US" dirty="0" smtClean="0"/>
          </a:p>
          <a:p>
            <a:endParaRPr kumimoji="1" lang="zh-CN" altLang="en-US" dirty="0"/>
          </a:p>
        </p:txBody>
      </p:sp>
      <p:sp>
        <p:nvSpPr>
          <p:cNvPr id="4" name="幻灯片编号占位符 3"/>
          <p:cNvSpPr>
            <a:spLocks noGrp="1"/>
          </p:cNvSpPr>
          <p:nvPr>
            <p:ph type="sldNum" sz="quarter" idx="10"/>
          </p:nvPr>
        </p:nvSpPr>
        <p:spPr/>
        <p:txBody>
          <a:bodyPr/>
          <a:lstStyle/>
          <a:p>
            <a:fld id="{F99C044E-BCD7-DE4E-8C1E-30D89CF82847}" type="slidenum">
              <a:rPr kumimoji="1" lang="zh-CN" altLang="en-US" smtClean="0"/>
              <a:t>8</a:t>
            </a:fld>
            <a:endParaRPr kumimoji="1" lang="zh-CN" altLang="en-US"/>
          </a:p>
        </p:txBody>
      </p:sp>
    </p:spTree>
    <p:extLst>
      <p:ext uri="{BB962C8B-B14F-4D97-AF65-F5344CB8AC3E}">
        <p14:creationId xmlns:p14="http://schemas.microsoft.com/office/powerpoint/2010/main" val="156325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在以前的</a:t>
            </a:r>
            <a:r>
              <a:rPr lang="en-US" altLang="zh-CN" dirty="0" smtClean="0"/>
              <a:t>IPG</a:t>
            </a:r>
            <a:r>
              <a:rPr lang="zh-CN" altLang="en-US" dirty="0" smtClean="0"/>
              <a:t>中有过“</a:t>
            </a:r>
            <a:r>
              <a:rPr lang="en-US" altLang="zh-CN" dirty="0" smtClean="0"/>
              <a:t>GRV</a:t>
            </a:r>
            <a:r>
              <a:rPr lang="zh-CN" altLang="en-US" dirty="0" smtClean="0"/>
              <a:t>导致的</a:t>
            </a:r>
            <a:r>
              <a:rPr lang="en-US" altLang="zh-CN" dirty="0" smtClean="0"/>
              <a:t>DEC</a:t>
            </a:r>
            <a:r>
              <a:rPr lang="zh-CN" altLang="en-US" dirty="0" smtClean="0"/>
              <a:t>”这种概念，这里的</a:t>
            </a:r>
            <a:r>
              <a:rPr lang="en-US" altLang="zh-CN" dirty="0" smtClean="0"/>
              <a:t>HCE</a:t>
            </a:r>
            <a:r>
              <a:rPr lang="zh-CN" altLang="en-US" dirty="0" smtClean="0"/>
              <a:t>也是类似的。</a:t>
            </a:r>
            <a:endParaRPr lang="en-US" altLang="zh-CN" dirty="0" smtClean="0"/>
          </a:p>
          <a:p>
            <a:endParaRPr lang="en-US" altLang="zh-CN" dirty="0" smtClean="0"/>
          </a:p>
          <a:p>
            <a:r>
              <a:rPr lang="zh-CN" altLang="en-US" dirty="0" smtClean="0"/>
              <a:t>如果</a:t>
            </a:r>
            <a:r>
              <a:rPr lang="en-US" altLang="zh-CN" dirty="0" smtClean="0"/>
              <a:t>HCE</a:t>
            </a:r>
            <a:r>
              <a:rPr lang="zh-CN" altLang="en-US" dirty="0" smtClean="0"/>
              <a:t>是因为之前的</a:t>
            </a:r>
            <a:r>
              <a:rPr lang="en-US" altLang="zh-CN" dirty="0" smtClean="0"/>
              <a:t>GRV</a:t>
            </a:r>
            <a:r>
              <a:rPr lang="zh-CN" altLang="en-US" dirty="0" smtClean="0"/>
              <a:t>导致的，对手理应在</a:t>
            </a:r>
            <a:r>
              <a:rPr lang="en-US" altLang="zh-CN" dirty="0" smtClean="0"/>
              <a:t>GRV</a:t>
            </a:r>
            <a:r>
              <a:rPr lang="zh-CN" altLang="en-US" dirty="0" smtClean="0"/>
              <a:t>发生时就发现问题并阻止，但由于对手没有发现，导致游戏继续错误进行产生了</a:t>
            </a:r>
            <a:r>
              <a:rPr lang="en-US" altLang="zh-CN" dirty="0" smtClean="0"/>
              <a:t>HCE</a:t>
            </a:r>
            <a:r>
              <a:rPr lang="zh-CN" altLang="en-US" dirty="0" smtClean="0"/>
              <a:t>。</a:t>
            </a:r>
            <a:endParaRPr lang="en-US" altLang="zh-CN" dirty="0" smtClean="0"/>
          </a:p>
          <a:p>
            <a:endParaRPr lang="en-US" dirty="0" smtClean="0"/>
          </a:p>
          <a:p>
            <a:r>
              <a:rPr lang="zh-CN" altLang="en-US" dirty="0" smtClean="0"/>
              <a:t>这时应该用</a:t>
            </a:r>
            <a:r>
              <a:rPr lang="en-US" altLang="zh-CN" dirty="0" err="1" smtClean="0"/>
              <a:t>GRV+FtMGS</a:t>
            </a:r>
            <a:r>
              <a:rPr lang="zh-CN" altLang="en-US" dirty="0" smtClean="0"/>
              <a:t>来处理。</a:t>
            </a:r>
            <a:endParaRPr lang="en-US" dirty="0"/>
          </a:p>
        </p:txBody>
      </p:sp>
      <p:sp>
        <p:nvSpPr>
          <p:cNvPr id="4" name="Slide Number Placeholder 3"/>
          <p:cNvSpPr>
            <a:spLocks noGrp="1"/>
          </p:cNvSpPr>
          <p:nvPr>
            <p:ph type="sldNum" sz="quarter" idx="10"/>
          </p:nvPr>
        </p:nvSpPr>
        <p:spPr/>
        <p:txBody>
          <a:bodyPr/>
          <a:lstStyle/>
          <a:p>
            <a:fld id="{F99C044E-BCD7-DE4E-8C1E-30D89CF82847}" type="slidenum">
              <a:rPr kumimoji="1" lang="zh-CN" altLang="en-US" smtClean="0"/>
              <a:t>9</a:t>
            </a:fld>
            <a:endParaRPr kumimoji="1" lang="zh-CN" altLang="en-US"/>
          </a:p>
        </p:txBody>
      </p:sp>
    </p:spTree>
    <p:extLst>
      <p:ext uri="{BB962C8B-B14F-4D97-AF65-F5344CB8AC3E}">
        <p14:creationId xmlns:p14="http://schemas.microsoft.com/office/powerpoint/2010/main" val="2036760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当然如果牌手故意违规、明知故犯，就是另一个故事了。</a:t>
            </a:r>
            <a:endParaRPr lang="en-US" altLang="zh-CN" dirty="0" smtClean="0"/>
          </a:p>
          <a:p>
            <a:endParaRPr lang="en-US" dirty="0" smtClean="0"/>
          </a:p>
          <a:p>
            <a:r>
              <a:rPr lang="zh-CN" altLang="en-US" dirty="0" smtClean="0"/>
              <a:t>我们这个议题中接下来所有的例子都假设牌手是无心之失，排除作弊的可能性。</a:t>
            </a:r>
            <a:endParaRPr lang="en-US" dirty="0"/>
          </a:p>
        </p:txBody>
      </p:sp>
      <p:sp>
        <p:nvSpPr>
          <p:cNvPr id="4" name="Slide Number Placeholder 3"/>
          <p:cNvSpPr>
            <a:spLocks noGrp="1"/>
          </p:cNvSpPr>
          <p:nvPr>
            <p:ph type="sldNum" sz="quarter" idx="10"/>
          </p:nvPr>
        </p:nvSpPr>
        <p:spPr/>
        <p:txBody>
          <a:bodyPr/>
          <a:lstStyle/>
          <a:p>
            <a:fld id="{F99C044E-BCD7-DE4E-8C1E-30D89CF82847}" type="slidenum">
              <a:rPr kumimoji="1" lang="zh-CN" altLang="en-US" smtClean="0"/>
              <a:t>10</a:t>
            </a:fld>
            <a:endParaRPr kumimoji="1" lang="zh-CN" altLang="en-US"/>
          </a:p>
        </p:txBody>
      </p:sp>
    </p:spTree>
    <p:extLst>
      <p:ext uri="{BB962C8B-B14F-4D97-AF65-F5344CB8AC3E}">
        <p14:creationId xmlns:p14="http://schemas.microsoft.com/office/powerpoint/2010/main" val="1502919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B61BEF0D-F0BB-DE4B-95CE-6DB70DBA9567}" type="datetimeFigureOut">
              <a:rPr lang="en-US" smtClean="0"/>
              <a:pPr/>
              <a:t>4/1/17</a:t>
            </a:fld>
            <a:endParaRPr lang="en-US" dirty="0"/>
          </a:p>
        </p:txBody>
      </p:sp>
      <p:sp>
        <p:nvSpPr>
          <p:cNvPr id="5" name="Footer Placeholder 4"/>
          <p:cNvSpPr>
            <a:spLocks noGrp="1"/>
          </p:cNvSpPr>
          <p:nvPr>
            <p:ph type="ftr" sz="quarter" idx="11"/>
          </p:nvPr>
        </p:nvSpPr>
        <p:spPr>
          <a:xfrm>
            <a:off x="2743973" y="5870576"/>
            <a:ext cx="3932137" cy="377825"/>
          </a:xfrm>
        </p:spPr>
        <p:txBody>
          <a:bodyPr/>
          <a:lstStyle/>
          <a:p>
            <a:endParaRPr lang="en-US" dirty="0"/>
          </a:p>
        </p:txBody>
      </p:sp>
      <p:sp>
        <p:nvSpPr>
          <p:cNvPr id="6" name="Slide Number Placeholder 5"/>
          <p:cNvSpPr>
            <a:spLocks noGrp="1"/>
          </p:cNvSpPr>
          <p:nvPr>
            <p:ph type="sldNum" sz="quarter" idx="12"/>
          </p:nvPr>
        </p:nvSpPr>
        <p:spPr>
          <a:xfrm>
            <a:off x="8040685" y="5870576"/>
            <a:ext cx="417516" cy="377825"/>
          </a:xfrm>
        </p:spPr>
        <p:txBody>
          <a:bodyPr/>
          <a:lstStyle/>
          <a:p>
            <a:fld id="{D57F1E4F-1CFF-5643-939E-217C01CDF56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smtClean="0"/>
              <a:t>Drag picture to placeholder or click icon to add</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4/1/17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smtClean="0"/>
              <a:t>Drag picture to placeholder or click icon to add</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4/1/17</a:t>
            </a:fld>
            <a:endParaRPr lang="en-US" dirty="0"/>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9580860"/>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5.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6.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17.tiff"/><Relationship Id="rId4" Type="http://schemas.openxmlformats.org/officeDocument/2006/relationships/image" Target="../media/image18.tiff"/><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tiff"/><Relationship Id="rId4" Type="http://schemas.openxmlformats.org/officeDocument/2006/relationships/image" Target="../media/image20.tiff"/><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1.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2.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21.tiff"/><Relationship Id="rId4" Type="http://schemas.openxmlformats.org/officeDocument/2006/relationships/image" Target="../media/image23.tiff"/><Relationship Id="rId5" Type="http://schemas.openxmlformats.org/officeDocument/2006/relationships/image" Target="../media/image19.tiff"/><Relationship Id="rId6" Type="http://schemas.openxmlformats.org/officeDocument/2006/relationships/image" Target="../media/image24.tiff"/><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5.tiff"/><Relationship Id="rId5" Type="http://schemas.openxmlformats.org/officeDocument/2006/relationships/image" Target="../media/image6.tif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8.tiff"/><Relationship Id="rId4" Type="http://schemas.openxmlformats.org/officeDocument/2006/relationships/image" Target="../media/image9.tiff"/><Relationship Id="rId5" Type="http://schemas.openxmlformats.org/officeDocument/2006/relationships/image" Target="../media/image10.tiff"/><Relationship Id="rId6" Type="http://schemas.openxmlformats.org/officeDocument/2006/relationships/image" Target="../media/image11.tiff"/><Relationship Id="rId7" Type="http://schemas.openxmlformats.org/officeDocument/2006/relationships/image" Target="../media/image12.tiff"/><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3472" y="1964267"/>
            <a:ext cx="5824729" cy="2421464"/>
          </a:xfrm>
        </p:spPr>
        <p:txBody>
          <a:bodyPr>
            <a:normAutofit fontScale="90000"/>
          </a:bodyPr>
          <a:lstStyle/>
          <a:p>
            <a:r>
              <a:rPr lang="en-US" altLang="zh-CN" dirty="0" smtClean="0"/>
              <a:t/>
            </a:r>
            <a:br>
              <a:rPr lang="en-US" altLang="zh-CN" dirty="0" smtClean="0"/>
            </a:br>
            <a:r>
              <a:rPr lang="en-US" altLang="zh-CN" dirty="0" smtClean="0"/>
              <a:t/>
            </a:r>
            <a:br>
              <a:rPr lang="en-US" altLang="zh-CN" dirty="0" smtClean="0"/>
            </a:br>
            <a:r>
              <a:rPr lang="zh-CN" altLang="en-US" dirty="0" smtClean="0"/>
              <a:t>“非公开牌张失误”精解</a:t>
            </a:r>
            <a:r>
              <a:rPr lang="en-US" altLang="zh-CN" dirty="0" smtClean="0"/>
              <a:t/>
            </a:r>
            <a:br>
              <a:rPr lang="en-US" altLang="zh-CN" dirty="0" smtClean="0"/>
            </a:br>
            <a:r>
              <a:rPr lang="en-US" altLang="zh-CN" sz="3600" i="1" cap="none" dirty="0" smtClean="0">
                <a:latin typeface="Helvetica Light" charset="0"/>
                <a:ea typeface="Helvetica Light" charset="0"/>
                <a:cs typeface="Helvetica Light" charset="0"/>
              </a:rPr>
              <a:t>Hidden</a:t>
            </a:r>
            <a:r>
              <a:rPr lang="zh-CN" altLang="en-US" sz="3600" i="1" cap="none" dirty="0" smtClean="0">
                <a:latin typeface="Helvetica Light" charset="0"/>
                <a:ea typeface="Helvetica Light" charset="0"/>
                <a:cs typeface="Helvetica Light" charset="0"/>
              </a:rPr>
              <a:t> </a:t>
            </a:r>
            <a:r>
              <a:rPr lang="en-US" altLang="zh-CN" sz="3600" i="1" cap="none" dirty="0" smtClean="0">
                <a:latin typeface="Helvetica Light" charset="0"/>
                <a:ea typeface="Helvetica Light" charset="0"/>
                <a:cs typeface="Helvetica Light" charset="0"/>
              </a:rPr>
              <a:t>Card</a:t>
            </a:r>
            <a:r>
              <a:rPr lang="zh-CN" altLang="en-US" sz="3600" i="1" cap="none" dirty="0" smtClean="0">
                <a:latin typeface="Helvetica Light" charset="0"/>
                <a:ea typeface="Helvetica Light" charset="0"/>
                <a:cs typeface="Helvetica Light" charset="0"/>
              </a:rPr>
              <a:t> </a:t>
            </a:r>
            <a:r>
              <a:rPr lang="en-US" altLang="zh-CN" sz="3600" i="1" cap="none" dirty="0">
                <a:latin typeface="Helvetica Light" charset="0"/>
                <a:ea typeface="Helvetica Light" charset="0"/>
                <a:cs typeface="Helvetica Light" charset="0"/>
              </a:rPr>
              <a:t>E</a:t>
            </a:r>
            <a:r>
              <a:rPr lang="en-US" altLang="zh-CN" sz="3600" i="1" cap="none" dirty="0" smtClean="0">
                <a:latin typeface="Helvetica Light" charset="0"/>
                <a:ea typeface="Helvetica Light" charset="0"/>
                <a:cs typeface="Helvetica Light" charset="0"/>
              </a:rPr>
              <a:t>rror</a:t>
            </a:r>
            <a:r>
              <a:rPr lang="zh-CN" altLang="en-US" sz="3600" cap="none" dirty="0" smtClean="0">
                <a:latin typeface="Helvetica Light" charset="0"/>
                <a:ea typeface="Helvetica Light" charset="0"/>
                <a:cs typeface="Helvetica Light" charset="0"/>
              </a:rPr>
              <a:t> </a:t>
            </a:r>
            <a:r>
              <a:rPr lang="en-US" altLang="zh-CN" sz="3600" cap="none" dirty="0" smtClean="0">
                <a:latin typeface="Helvetica Light" charset="0"/>
                <a:ea typeface="Helvetica Light" charset="0"/>
                <a:cs typeface="Helvetica Light" charset="0"/>
              </a:rPr>
              <a:t>In-Depth</a:t>
            </a:r>
            <a:endParaRPr lang="en-US" sz="3600" cap="none" dirty="0">
              <a:latin typeface="Helvetica Light" charset="0"/>
              <a:ea typeface="Helvetica Light" charset="0"/>
              <a:cs typeface="Helvetica Light" charset="0"/>
            </a:endParaRPr>
          </a:p>
        </p:txBody>
      </p:sp>
      <p:sp>
        <p:nvSpPr>
          <p:cNvPr id="3" name="Subtitle 2"/>
          <p:cNvSpPr>
            <a:spLocks noGrp="1"/>
          </p:cNvSpPr>
          <p:nvPr>
            <p:ph type="subTitle" idx="1"/>
          </p:nvPr>
        </p:nvSpPr>
        <p:spPr/>
        <p:txBody>
          <a:bodyPr/>
          <a:lstStyle/>
          <a:p>
            <a:endParaRPr lang="en-US" dirty="0" smtClean="0"/>
          </a:p>
          <a:p>
            <a:r>
              <a:rPr lang="zh-CN" altLang="en-US" sz="2400" dirty="0" smtClean="0"/>
              <a:t>杜昊</a:t>
            </a:r>
            <a:endParaRPr lang="en-US" sz="2400" dirty="0"/>
          </a:p>
          <a:p>
            <a:r>
              <a:rPr lang="zh-CN" altLang="en-US" sz="1600" dirty="0" smtClean="0"/>
              <a:t>无锡</a:t>
            </a:r>
            <a:r>
              <a:rPr lang="en-US" altLang="zh-CN" sz="1600" dirty="0" smtClean="0"/>
              <a:t>2017</a:t>
            </a:r>
            <a:r>
              <a:rPr lang="zh-CN" altLang="en-US" sz="1600" dirty="0" smtClean="0"/>
              <a:t>年大中华区裁判会议</a:t>
            </a:r>
            <a:endParaRPr lang="en-US" sz="1600" dirty="0"/>
          </a:p>
        </p:txBody>
      </p:sp>
    </p:spTree>
    <p:extLst>
      <p:ext uri="{BB962C8B-B14F-4D97-AF65-F5344CB8AC3E}">
        <p14:creationId xmlns:p14="http://schemas.microsoft.com/office/powerpoint/2010/main" val="1890803947"/>
      </p:ext>
    </p:extLst>
  </p:cSld>
  <p:clrMapOvr>
    <a:masterClrMapping/>
  </p:clrMapOvr>
  <mc:AlternateContent xmlns:mc="http://schemas.openxmlformats.org/markup-compatibility/2006" xmlns:p14="http://schemas.microsoft.com/office/powerpoint/2010/main">
    <mc:Choice Requires="p14">
      <p:transition spd="med" p14:dur="700" advTm="22485">
        <p:fade/>
      </p:transition>
    </mc:Choice>
    <mc:Fallback xmlns="">
      <p:transition spd="med" advTm="22485">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特征三：“有意”将牌置于牌叠</a:t>
            </a:r>
            <a:endParaRPr lang="en-US" dirty="0"/>
          </a:p>
        </p:txBody>
      </p:sp>
      <p:sp>
        <p:nvSpPr>
          <p:cNvPr id="3" name="Content Placeholder 2"/>
          <p:cNvSpPr>
            <a:spLocks noGrp="1"/>
          </p:cNvSpPr>
          <p:nvPr>
            <p:ph sz="half" idx="1"/>
          </p:nvPr>
        </p:nvSpPr>
        <p:spPr/>
        <p:txBody>
          <a:bodyPr/>
          <a:lstStyle/>
          <a:p>
            <a:r>
              <a:rPr lang="zh-CN" altLang="en-US" dirty="0" smtClean="0"/>
              <a:t>“有意”不是指故意犯错，而是牌手在错误发生时不知道自己做的事情是错的，直到有人发现</a:t>
            </a:r>
            <a:endParaRPr lang="en-US" altLang="zh-CN" dirty="0" smtClean="0"/>
          </a:p>
          <a:p>
            <a:endParaRPr lang="en-US" altLang="zh-CN" dirty="0" smtClean="0"/>
          </a:p>
          <a:p>
            <a:r>
              <a:rPr lang="zh-CN" altLang="en-US" dirty="0" smtClean="0"/>
              <a:t>手脚笨拙是指牌手本意没想将多余的牌置于牌叠，而无意中</a:t>
            </a:r>
            <a:r>
              <a:rPr lang="en-US" altLang="zh-CN" dirty="0" smtClean="0"/>
              <a:t>/</a:t>
            </a:r>
            <a:r>
              <a:rPr lang="zh-CN" altLang="en-US" dirty="0" smtClean="0"/>
              <a:t>不小心将牌碰掉，混进了牌叠</a:t>
            </a:r>
            <a:endParaRPr lang="en-US" altLang="zh-CN" dirty="0" smtClean="0"/>
          </a:p>
        </p:txBody>
      </p:sp>
      <p:sp>
        <p:nvSpPr>
          <p:cNvPr id="4" name="Content Placeholder 3"/>
          <p:cNvSpPr>
            <a:spLocks noGrp="1"/>
          </p:cNvSpPr>
          <p:nvPr>
            <p:ph sz="half" idx="2"/>
          </p:nvPr>
        </p:nvSpPr>
        <p:spPr/>
        <p:txBody>
          <a:bodyPr/>
          <a:lstStyle/>
          <a:p>
            <a:r>
              <a:rPr lang="zh-CN" altLang="en-US" dirty="0"/>
              <a:t>历时挖掘结算过程中，</a:t>
            </a:r>
            <a:r>
              <a:rPr lang="zh-CN" altLang="en-US" dirty="0" smtClean="0"/>
              <a:t>牌手拿起并检视了八张牌</a:t>
            </a:r>
            <a:endParaRPr lang="en-US" altLang="zh-CN" dirty="0" smtClean="0"/>
          </a:p>
          <a:p>
            <a:endParaRPr lang="en-US" altLang="zh-CN" dirty="0"/>
          </a:p>
          <a:p>
            <a:r>
              <a:rPr lang="zh-CN" altLang="en-US" dirty="0" smtClean="0"/>
              <a:t>历时</a:t>
            </a:r>
            <a:r>
              <a:rPr lang="zh-CN" altLang="en-US" dirty="0"/>
              <a:t>挖掘结算过程中，牌手检视了七张牌，却不小心在拿起这七张牌时把第八张牌碰掉了</a:t>
            </a:r>
            <a:endParaRPr lang="en-US" dirty="0"/>
          </a:p>
        </p:txBody>
      </p:sp>
    </p:spTree>
    <p:extLst>
      <p:ext uri="{BB962C8B-B14F-4D97-AF65-F5344CB8AC3E}">
        <p14:creationId xmlns:p14="http://schemas.microsoft.com/office/powerpoint/2010/main" val="1200796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checkerboard(across)">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checkerboard(across)">
                                      <p:cBhvr>
                                        <p:cTn id="2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385037"/>
            <a:ext cx="7772400" cy="1468800"/>
          </a:xfrm>
        </p:spPr>
        <p:txBody>
          <a:bodyPr>
            <a:normAutofit/>
          </a:bodyPr>
          <a:lstStyle/>
          <a:p>
            <a:pPr algn="ctr"/>
            <a:r>
              <a:rPr lang="en-US" altLang="zh-CN" sz="4400" dirty="0" smtClean="0"/>
              <a:t>HCE</a:t>
            </a:r>
            <a:r>
              <a:rPr lang="zh-CN" altLang="en-US" sz="4400" dirty="0" smtClean="0"/>
              <a:t>的判罚与修正</a:t>
            </a:r>
            <a:endParaRPr lang="en-US" sz="4400" dirty="0"/>
          </a:p>
        </p:txBody>
      </p:sp>
      <p:sp>
        <p:nvSpPr>
          <p:cNvPr id="3" name="Text Placeholder 2"/>
          <p:cNvSpPr>
            <a:spLocks noGrp="1"/>
          </p:cNvSpPr>
          <p:nvPr>
            <p:ph type="body" idx="1"/>
          </p:nvPr>
        </p:nvSpPr>
        <p:spPr/>
        <p:txBody>
          <a:bodyPr/>
          <a:lstStyle/>
          <a:p>
            <a:r>
              <a:rPr lang="zh-CN" altLang="en-US" dirty="0" smtClean="0"/>
              <a:t> </a:t>
            </a:r>
            <a:endParaRPr lang="en-US" dirty="0"/>
          </a:p>
        </p:txBody>
      </p:sp>
    </p:spTree>
    <p:extLst>
      <p:ext uri="{BB962C8B-B14F-4D97-AF65-F5344CB8AC3E}">
        <p14:creationId xmlns:p14="http://schemas.microsoft.com/office/powerpoint/2010/main" val="26099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HCE</a:t>
            </a:r>
            <a:r>
              <a:rPr lang="zh-CN" altLang="en-US" dirty="0" smtClean="0"/>
              <a:t>的判罚</a:t>
            </a:r>
            <a:endParaRPr lang="en-US" dirty="0"/>
          </a:p>
        </p:txBody>
      </p:sp>
      <p:sp>
        <p:nvSpPr>
          <p:cNvPr id="3" name="Content Placeholder 2"/>
          <p:cNvSpPr>
            <a:spLocks noGrp="1"/>
          </p:cNvSpPr>
          <p:nvPr>
            <p:ph sz="half" idx="1"/>
          </p:nvPr>
        </p:nvSpPr>
        <p:spPr/>
        <p:txBody>
          <a:bodyPr/>
          <a:lstStyle/>
          <a:p>
            <a:r>
              <a:rPr lang="zh-CN" altLang="en-US" i="1" dirty="0" smtClean="0"/>
              <a:t>额外抓牌</a:t>
            </a:r>
            <a:r>
              <a:rPr lang="en-US" altLang="zh-CN" i="1" dirty="0" smtClean="0"/>
              <a:t>——</a:t>
            </a:r>
            <a:r>
              <a:rPr lang="zh-CN" altLang="en-US" i="1" dirty="0" smtClean="0"/>
              <a:t>一盘负</a:t>
            </a:r>
            <a:endParaRPr lang="en-US" altLang="zh-CN" i="1" dirty="0" smtClean="0"/>
          </a:p>
          <a:p>
            <a:r>
              <a:rPr lang="zh-CN" altLang="en-US" i="1" dirty="0" smtClean="0"/>
              <a:t>违反游戏规则升级</a:t>
            </a:r>
            <a:r>
              <a:rPr lang="en-US" altLang="zh-CN" i="1" dirty="0" smtClean="0"/>
              <a:t>——</a:t>
            </a:r>
            <a:r>
              <a:rPr lang="zh-CN" altLang="en-US" i="1" dirty="0" smtClean="0"/>
              <a:t>一盘负</a:t>
            </a:r>
            <a:endParaRPr lang="en-US" altLang="zh-CN" i="1" dirty="0" smtClean="0"/>
          </a:p>
          <a:p>
            <a:r>
              <a:rPr lang="zh-CN" altLang="en-US" i="1" dirty="0" smtClean="0"/>
              <a:t>额外看牌</a:t>
            </a:r>
            <a:r>
              <a:rPr lang="en-US" altLang="zh-CN" i="1" dirty="0" smtClean="0"/>
              <a:t>——</a:t>
            </a:r>
            <a:r>
              <a:rPr lang="zh-CN" altLang="en-US" i="1" dirty="0" smtClean="0"/>
              <a:t>警告</a:t>
            </a:r>
            <a:endParaRPr lang="en-US" altLang="zh-CN" i="1" dirty="0"/>
          </a:p>
          <a:p>
            <a:endParaRPr lang="en-US" altLang="zh-CN" i="1" dirty="0" smtClean="0"/>
          </a:p>
          <a:p>
            <a:r>
              <a:rPr lang="en-US" altLang="zh-CN" sz="2400" dirty="0" smtClean="0"/>
              <a:t>HCE——</a:t>
            </a:r>
            <a:r>
              <a:rPr lang="zh-CN" altLang="en-US" sz="2400" dirty="0" smtClean="0"/>
              <a:t>警告</a:t>
            </a:r>
            <a:endParaRPr lang="en-US" sz="2400" dirty="0"/>
          </a:p>
        </p:txBody>
      </p:sp>
      <p:sp>
        <p:nvSpPr>
          <p:cNvPr id="4" name="Content Placeholder 3"/>
          <p:cNvSpPr>
            <a:spLocks noGrp="1"/>
          </p:cNvSpPr>
          <p:nvPr>
            <p:ph sz="half" idx="2"/>
          </p:nvPr>
        </p:nvSpPr>
        <p:spPr/>
        <p:txBody>
          <a:bodyPr/>
          <a:lstStyle/>
          <a:p>
            <a:r>
              <a:rPr lang="zh-CN" altLang="en-US" dirty="0" smtClean="0"/>
              <a:t>虽然是警告，但</a:t>
            </a:r>
            <a:r>
              <a:rPr lang="en-US" altLang="zh-CN" dirty="0" smtClean="0"/>
              <a:t>HCE</a:t>
            </a:r>
            <a:r>
              <a:rPr lang="zh-CN" altLang="en-US" dirty="0" smtClean="0"/>
              <a:t>采取了允许对手参与的修正方式，相较其他同为警告的判罚，修正方式较为严厉</a:t>
            </a:r>
            <a:endParaRPr lang="en-US" altLang="zh-CN" dirty="0" smtClean="0"/>
          </a:p>
          <a:p>
            <a:endParaRPr lang="en-US" altLang="zh-CN" dirty="0" smtClean="0"/>
          </a:p>
          <a:p>
            <a:r>
              <a:rPr lang="zh-CN" altLang="en-US" dirty="0" smtClean="0"/>
              <a:t>严厉的修正方式也能在一定程度上防止牌手故意获利</a:t>
            </a:r>
            <a:endParaRPr lang="en-US" dirty="0"/>
          </a:p>
        </p:txBody>
      </p:sp>
    </p:spTree>
    <p:extLst>
      <p:ext uri="{BB962C8B-B14F-4D97-AF65-F5344CB8AC3E}">
        <p14:creationId xmlns:p14="http://schemas.microsoft.com/office/powerpoint/2010/main" val="54571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26"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checkerboard(across)">
                                      <p:cBhvr>
                                        <p:cTn id="35" dur="500"/>
                                        <p:tgtEl>
                                          <p:spTgt spid="4">
                                            <p:txEl>
                                              <p:pRg st="0" end="0"/>
                                            </p:txEl>
                                          </p:spTgt>
                                        </p:tgtEl>
                                      </p:cBhvr>
                                    </p:animEffect>
                                  </p:childTnLst>
                                </p:cTn>
                              </p:par>
                              <p:par>
                                <p:cTn id="36" presetID="5" presetClass="entr" presetSubtype="10" fill="hold" nodeType="with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checkerboard(across)">
                                      <p:cBhvr>
                                        <p:cTn id="3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牌叠的概念</a:t>
            </a:r>
            <a:endParaRPr lang="en-US" dirty="0"/>
          </a:p>
        </p:txBody>
      </p:sp>
      <p:sp>
        <p:nvSpPr>
          <p:cNvPr id="3" name="Content Placeholder 2"/>
          <p:cNvSpPr>
            <a:spLocks noGrp="1"/>
          </p:cNvSpPr>
          <p:nvPr>
            <p:ph sz="half" idx="1"/>
          </p:nvPr>
        </p:nvSpPr>
        <p:spPr>
          <a:xfrm>
            <a:off x="457201" y="2142068"/>
            <a:ext cx="3383279" cy="3649134"/>
          </a:xfrm>
        </p:spPr>
        <p:txBody>
          <a:bodyPr>
            <a:normAutofit/>
          </a:bodyPr>
          <a:lstStyle/>
          <a:p>
            <a:r>
              <a:rPr lang="en-US" altLang="zh-CN" dirty="0" smtClean="0"/>
              <a:t>IPG</a:t>
            </a:r>
            <a:r>
              <a:rPr lang="zh-CN" altLang="en-US" dirty="0" smtClean="0"/>
              <a:t> </a:t>
            </a:r>
            <a:r>
              <a:rPr lang="en-US" altLang="zh-CN" dirty="0" smtClean="0"/>
              <a:t>1.5</a:t>
            </a:r>
            <a:r>
              <a:rPr lang="zh-CN" altLang="en-US" dirty="0" smtClean="0"/>
              <a:t> 牌叠</a:t>
            </a:r>
            <a:r>
              <a:rPr lang="zh-CN" altLang="en-US" dirty="0"/>
              <a:t>（</a:t>
            </a:r>
            <a:r>
              <a:rPr lang="en-US" altLang="zh-CN" dirty="0"/>
              <a:t>Set</a:t>
            </a:r>
            <a:r>
              <a:rPr lang="zh-CN" altLang="en-US" dirty="0" smtClean="0"/>
              <a:t>）</a:t>
            </a:r>
            <a:endParaRPr lang="en-US" altLang="zh-CN" dirty="0"/>
          </a:p>
          <a:p>
            <a:pPr lvl="1"/>
            <a:r>
              <a:rPr lang="zh-CN" altLang="en-US" b="1" dirty="0" smtClean="0"/>
              <a:t>由</a:t>
            </a:r>
            <a:r>
              <a:rPr lang="zh-CN" altLang="en-US" b="1" dirty="0"/>
              <a:t>游戏规则或效应规定，有显著区隔的牌张</a:t>
            </a:r>
            <a:r>
              <a:rPr lang="zh-CN" altLang="en-US" b="1" dirty="0" smtClean="0"/>
              <a:t>组合</a:t>
            </a:r>
            <a:endParaRPr lang="en-US" altLang="zh-CN" b="1" dirty="0" smtClean="0"/>
          </a:p>
          <a:p>
            <a:pPr lvl="1"/>
            <a:r>
              <a:rPr lang="zh-CN" altLang="en-US" b="1" dirty="0" smtClean="0"/>
              <a:t>牌</a:t>
            </a:r>
            <a:r>
              <a:rPr lang="zh-CN" altLang="en-US" b="1" dirty="0"/>
              <a:t>叠此概念可能对应某一特定区域，也可能只包含某一区域当中的</a:t>
            </a:r>
            <a:r>
              <a:rPr lang="zh-CN" altLang="en-US" b="1" dirty="0" smtClean="0"/>
              <a:t>一部分</a:t>
            </a:r>
            <a:endParaRPr lang="en-US" altLang="zh-CN" b="1" dirty="0" smtClean="0"/>
          </a:p>
          <a:p>
            <a:pPr lvl="1"/>
            <a:r>
              <a:rPr lang="zh-CN" altLang="en-US" b="1" dirty="0" smtClean="0"/>
              <a:t>一张牌也可以构成一个牌叠</a:t>
            </a:r>
            <a:endParaRPr lang="en-US" altLang="zh-CN" b="1" dirty="0" smtClean="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4059809" y="2142068"/>
            <a:ext cx="4830089" cy="3892972"/>
          </a:xfrm>
        </p:spPr>
      </p:pic>
      <p:sp>
        <p:nvSpPr>
          <p:cNvPr id="8" name="Oval 7"/>
          <p:cNvSpPr/>
          <p:nvPr/>
        </p:nvSpPr>
        <p:spPr>
          <a:xfrm>
            <a:off x="6897571" y="4471416"/>
            <a:ext cx="796880" cy="873252"/>
          </a:xfrm>
          <a:prstGeom prst="ellipse">
            <a:avLst/>
          </a:prstGeom>
          <a:solidFill>
            <a:schemeClr val="accent1">
              <a:alpha val="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296011" y="2785872"/>
            <a:ext cx="933589" cy="1813560"/>
          </a:xfrm>
          <a:prstGeom prst="ellipse">
            <a:avLst/>
          </a:prstGeom>
          <a:solidFill>
            <a:schemeClr val="accent1">
              <a:alpha val="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440936" y="5091684"/>
            <a:ext cx="933589" cy="969264"/>
          </a:xfrm>
          <a:prstGeom prst="ellipse">
            <a:avLst/>
          </a:prstGeom>
          <a:solidFill>
            <a:schemeClr val="accent1">
              <a:alpha val="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316271" y="4437888"/>
            <a:ext cx="933589" cy="1813560"/>
          </a:xfrm>
          <a:prstGeom prst="ellipse">
            <a:avLst/>
          </a:prstGeom>
          <a:solidFill>
            <a:schemeClr val="accent1">
              <a:alpha val="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8802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heckerboard(across)">
                                      <p:cBhvr>
                                        <p:cTn id="18" dur="500"/>
                                        <p:tgtEl>
                                          <p:spTgt spid="3">
                                            <p:txEl>
                                              <p:pRg st="2" end="2"/>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heckerboard(across)">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edge">
                                      <p:cBhvr>
                                        <p:cTn id="31" dur="1000"/>
                                        <p:tgtEl>
                                          <p:spTgt spid="9"/>
                                        </p:tgtEl>
                                      </p:cBhvr>
                                    </p:animEffect>
                                  </p:childTnLst>
                                </p:cTn>
                              </p:par>
                              <p:par>
                                <p:cTn id="32" presetID="2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edge">
                                      <p:cBhvr>
                                        <p:cTn id="34" dur="2000"/>
                                        <p:tgtEl>
                                          <p:spTgt spid="8"/>
                                        </p:tgtEl>
                                      </p:cBhvr>
                                    </p:animEffect>
                                  </p:childTnLst>
                                </p:cTn>
                              </p:par>
                              <p:par>
                                <p:cTn id="35" presetID="2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edge">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edge">
                                      <p:cBhvr>
                                        <p:cTn id="4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牌叠的概念</a:t>
            </a:r>
            <a:endParaRPr lang="en-US" dirty="0"/>
          </a:p>
        </p:txBody>
      </p:sp>
      <p:sp>
        <p:nvSpPr>
          <p:cNvPr id="3" name="Content Placeholder 2"/>
          <p:cNvSpPr>
            <a:spLocks noGrp="1"/>
          </p:cNvSpPr>
          <p:nvPr>
            <p:ph sz="half" idx="1"/>
          </p:nvPr>
        </p:nvSpPr>
        <p:spPr/>
        <p:txBody>
          <a:bodyPr/>
          <a:lstStyle/>
          <a:p>
            <a:r>
              <a:rPr lang="zh-CN" altLang="en-US" b="1" dirty="0"/>
              <a:t>修正失误</a:t>
            </a:r>
            <a:r>
              <a:rPr lang="zh-CN" altLang="en-US" b="1" dirty="0" smtClean="0"/>
              <a:t>时，应</a:t>
            </a:r>
            <a:r>
              <a:rPr lang="zh-CN" altLang="en-US" b="1" dirty="0"/>
              <a:t>尽量从相关牌叠中牌张数量最少者入手。这可能意味着仅对叙述规定之牌叠中的某一部分适用修正</a:t>
            </a:r>
            <a:r>
              <a:rPr lang="zh-CN" altLang="en-US" b="1" dirty="0" smtClean="0"/>
              <a:t>。</a:t>
            </a:r>
            <a:endParaRPr lang="en-US" altLang="zh-CN" b="1" dirty="0" smtClean="0"/>
          </a:p>
          <a:p>
            <a:pPr lvl="1"/>
            <a:r>
              <a:rPr lang="zh-CN" altLang="en-US" b="1" dirty="0" smtClean="0"/>
              <a:t>如果</a:t>
            </a:r>
            <a:r>
              <a:rPr lang="zh-CN" altLang="en-US" b="1" dirty="0"/>
              <a:t>某牌手在结算征召</a:t>
            </a:r>
            <a:r>
              <a:rPr lang="zh-CN" altLang="en-US" b="1" dirty="0" smtClean="0"/>
              <a:t>军伍时</a:t>
            </a:r>
            <a:r>
              <a:rPr lang="zh-CN" altLang="en-US" b="1" dirty="0"/>
              <a:t>用一只手拿起了三张牌，再用另一只手拿起了四张牌，则应对后抓起的这四张牌进行修正，而不是对全部七张。</a:t>
            </a:r>
            <a:endParaRPr lang="en-US" dirty="0"/>
          </a:p>
        </p:txBody>
      </p:sp>
      <p:sp>
        <p:nvSpPr>
          <p:cNvPr id="4" name="Content Placeholder 3"/>
          <p:cNvSpPr>
            <a:spLocks noGrp="1"/>
          </p:cNvSpPr>
          <p:nvPr>
            <p:ph sz="half" idx="2"/>
          </p:nvPr>
        </p:nvSpPr>
        <p:spPr/>
        <p:txBody>
          <a:bodyPr/>
          <a:lstStyle/>
          <a:p>
            <a:r>
              <a:rPr lang="zh-CN" altLang="en-US" dirty="0" smtClean="0"/>
              <a:t>只有在保证牌叠的两部分之间没有接触或混淆的情况下才能这样做！</a:t>
            </a:r>
            <a:endParaRPr lang="en-US" altLang="zh-CN" dirty="0" smtClean="0"/>
          </a:p>
          <a:p>
            <a:pPr lvl="1"/>
            <a:r>
              <a:rPr lang="zh-CN" altLang="en-US" dirty="0" smtClean="0"/>
              <a:t>在左面的例子中，只有在明确前三张牌是正确的，且与其他四张牌保持了清晰的距离时才可以这样做</a:t>
            </a:r>
            <a:endParaRPr lang="en-US" dirty="0"/>
          </a:p>
        </p:txBody>
      </p:sp>
    </p:spTree>
    <p:extLst>
      <p:ext uri="{BB962C8B-B14F-4D97-AF65-F5344CB8AC3E}">
        <p14:creationId xmlns:p14="http://schemas.microsoft.com/office/powerpoint/2010/main" val="7734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heckerboard(across)">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checkerboard(across)">
                                      <p:cBhvr>
                                        <p:cTn id="16" dur="500"/>
                                        <p:tgtEl>
                                          <p:spTgt spid="4">
                                            <p:txEl>
                                              <p:pRg st="0" end="0"/>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checkerboard(across)">
                                      <p:cBhvr>
                                        <p:cTn id="1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HCE</a:t>
            </a:r>
            <a:r>
              <a:rPr lang="zh-CN" altLang="en-US" dirty="0" smtClean="0"/>
              <a:t>的修正</a:t>
            </a:r>
            <a:r>
              <a:rPr lang="en-US" altLang="zh-CN" dirty="0" smtClean="0"/>
              <a:t>——</a:t>
            </a:r>
            <a:r>
              <a:rPr lang="zh-CN" altLang="en-US" dirty="0" smtClean="0"/>
              <a:t>牌叠中较应有的数量多</a:t>
            </a:r>
            <a:endParaRPr lang="en-US" dirty="0"/>
          </a:p>
        </p:txBody>
      </p:sp>
      <p:sp>
        <p:nvSpPr>
          <p:cNvPr id="3" name="Content Placeholder 2"/>
          <p:cNvSpPr>
            <a:spLocks noGrp="1"/>
          </p:cNvSpPr>
          <p:nvPr>
            <p:ph sz="half" idx="1"/>
          </p:nvPr>
        </p:nvSpPr>
        <p:spPr>
          <a:xfrm>
            <a:off x="4798971" y="2142068"/>
            <a:ext cx="3430629" cy="3956980"/>
          </a:xfrm>
        </p:spPr>
        <p:txBody>
          <a:bodyPr>
            <a:normAutofit/>
          </a:bodyPr>
          <a:lstStyle/>
          <a:p>
            <a:r>
              <a:rPr lang="zh-CN" altLang="en-US" b="1" dirty="0" smtClean="0"/>
              <a:t>该</a:t>
            </a:r>
            <a:r>
              <a:rPr lang="zh-CN" altLang="en-US" b="1" dirty="0"/>
              <a:t>牌手向对手展示包含过量牌张的牌叠，其对手</a:t>
            </a:r>
            <a:r>
              <a:rPr lang="zh-CN" altLang="en-US" b="1" dirty="0" smtClean="0"/>
              <a:t>从中选择数张牌，使得牌叠中剩下的数量为应有的数量。以此法选出</a:t>
            </a:r>
            <a:r>
              <a:rPr lang="zh-CN" altLang="en-US" b="1" dirty="0"/>
              <a:t>的牌便属于</a:t>
            </a:r>
            <a:r>
              <a:rPr lang="zh-CN" altLang="en-US" b="1" u="sng" dirty="0"/>
              <a:t>过量牌张</a:t>
            </a:r>
            <a:r>
              <a:rPr lang="zh-CN" altLang="en-US" b="1" dirty="0" smtClean="0"/>
              <a:t>。</a:t>
            </a:r>
            <a:endParaRPr lang="en-US" altLang="zh-CN" b="1" dirty="0" smtClean="0"/>
          </a:p>
          <a:p>
            <a:endParaRPr lang="en-US" altLang="zh-CN" b="1" dirty="0" smtClean="0"/>
          </a:p>
          <a:p>
            <a:r>
              <a:rPr lang="zh-CN" altLang="en-US" dirty="0" smtClean="0"/>
              <a:t>在左面的例子中，咖啡的对手从咖啡的手牌中选择一张牌。该牌便是过量牌张。</a:t>
            </a:r>
            <a:endParaRPr lang="en-US" dirty="0"/>
          </a:p>
        </p:txBody>
      </p:sp>
      <p:sp>
        <p:nvSpPr>
          <p:cNvPr id="4" name="Content Placeholder 3"/>
          <p:cNvSpPr>
            <a:spLocks noGrp="1"/>
          </p:cNvSpPr>
          <p:nvPr>
            <p:ph sz="half" idx="2"/>
          </p:nvPr>
        </p:nvSpPr>
        <p:spPr>
          <a:xfrm>
            <a:off x="630937" y="2065869"/>
            <a:ext cx="3419856" cy="1308268"/>
          </a:xfrm>
        </p:spPr>
        <p:txBody>
          <a:bodyPr>
            <a:normAutofit/>
          </a:bodyPr>
          <a:lstStyle/>
          <a:p>
            <a:r>
              <a:rPr lang="zh-CN" altLang="en-US" i="1" dirty="0" smtClean="0"/>
              <a:t>咖啡支付</a:t>
            </a:r>
            <a:r>
              <a:rPr lang="en-US" altLang="zh-CN" i="1" dirty="0" smtClean="0"/>
              <a:t>{2}{U}</a:t>
            </a:r>
            <a:r>
              <a:rPr lang="zh-CN" altLang="en-US" i="1" dirty="0" smtClean="0"/>
              <a:t>施放了卜卦。在卜卦结算时，咖啡抓起了三张牌，放进了手牌。</a:t>
            </a:r>
            <a:endParaRPr lang="en-US" i="1" dirty="0"/>
          </a:p>
        </p:txBody>
      </p:sp>
      <p:pic>
        <p:nvPicPr>
          <p:cNvPr id="5" name="Picture 4"/>
          <p:cNvPicPr>
            <a:picLocks noChangeAspect="1"/>
          </p:cNvPicPr>
          <p:nvPr/>
        </p:nvPicPr>
        <p:blipFill>
          <a:blip r:embed="rId3"/>
          <a:stretch>
            <a:fillRect/>
          </a:stretch>
        </p:blipFill>
        <p:spPr>
          <a:xfrm>
            <a:off x="1379115" y="3355594"/>
            <a:ext cx="1923500" cy="2743454"/>
          </a:xfrm>
          <a:prstGeom prst="rect">
            <a:avLst/>
          </a:prstGeom>
        </p:spPr>
      </p:pic>
    </p:spTree>
    <p:extLst>
      <p:ext uri="{BB962C8B-B14F-4D97-AF65-F5344CB8AC3E}">
        <p14:creationId xmlns:p14="http://schemas.microsoft.com/office/powerpoint/2010/main" val="558169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checkerboard(across)">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checkerboard(across)">
                                      <p:cBhvr>
                                        <p:cTn id="2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HCE</a:t>
            </a:r>
            <a:r>
              <a:rPr lang="zh-CN" altLang="en-US" dirty="0" smtClean="0"/>
              <a:t>的修正</a:t>
            </a:r>
            <a:r>
              <a:rPr lang="en-US" altLang="zh-CN" dirty="0" smtClean="0"/>
              <a:t>——</a:t>
            </a:r>
            <a:r>
              <a:rPr lang="zh-CN" altLang="en-US" dirty="0" smtClean="0"/>
              <a:t>未展示应展示的牌</a:t>
            </a:r>
            <a:endParaRPr lang="en-US" dirty="0"/>
          </a:p>
        </p:txBody>
      </p:sp>
      <p:sp>
        <p:nvSpPr>
          <p:cNvPr id="4" name="Content Placeholder 3"/>
          <p:cNvSpPr>
            <a:spLocks noGrp="1"/>
          </p:cNvSpPr>
          <p:nvPr>
            <p:ph sz="half" idx="2"/>
          </p:nvPr>
        </p:nvSpPr>
        <p:spPr>
          <a:xfrm>
            <a:off x="630937" y="2065869"/>
            <a:ext cx="3419856" cy="1308268"/>
          </a:xfrm>
        </p:spPr>
        <p:txBody>
          <a:bodyPr>
            <a:normAutofit/>
          </a:bodyPr>
          <a:lstStyle/>
          <a:p>
            <a:r>
              <a:rPr lang="zh-CN" altLang="en-US" i="1" dirty="0" smtClean="0"/>
              <a:t>小猫起动多密雷德的第一个异能。在异能结算时，小猫没有展示牌库顶的牌就放进了手中。</a:t>
            </a:r>
            <a:endParaRPr lang="en-US" i="1" dirty="0"/>
          </a:p>
        </p:txBody>
      </p:sp>
      <p:sp>
        <p:nvSpPr>
          <p:cNvPr id="7" name="Content Placeholder 3"/>
          <p:cNvSpPr txBox="1">
            <a:spLocks/>
          </p:cNvSpPr>
          <p:nvPr/>
        </p:nvSpPr>
        <p:spPr>
          <a:xfrm>
            <a:off x="4798972" y="2065868"/>
            <a:ext cx="3430630" cy="4206916"/>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zh-CN" altLang="en-US" b="1" dirty="0" smtClean="0"/>
              <a:t>该牌手展示包含此类牌张之牌叠，其对手从中选出等量之先前未知的牌张。该些牌即视作相关动作要求展示而未展示者。若选出的牌原本就无法合乎规则地包含在相应的牌叠中，便将其视作</a:t>
            </a:r>
            <a:r>
              <a:rPr lang="zh-CN" altLang="en-US" u="sng" dirty="0" smtClean="0"/>
              <a:t>过量牌张</a:t>
            </a:r>
            <a:r>
              <a:rPr lang="zh-CN" altLang="en-US" b="1" dirty="0" smtClean="0"/>
              <a:t>处理。</a:t>
            </a:r>
            <a:endParaRPr lang="en-US" altLang="zh-CN" b="1" dirty="0" smtClean="0"/>
          </a:p>
          <a:p>
            <a:endParaRPr lang="en-US" altLang="zh-CN" b="1" dirty="0" smtClean="0"/>
          </a:p>
          <a:p>
            <a:r>
              <a:rPr lang="zh-CN" altLang="en-US" b="1" dirty="0" smtClean="0"/>
              <a:t>在左面的例子中，小猫的对手从小猫的手牌中选择一张牌。如果该牌不是生物牌，则该牌便是过量牌张。</a:t>
            </a:r>
            <a:endParaRPr lang="en-US" dirty="0"/>
          </a:p>
        </p:txBody>
      </p:sp>
      <p:pic>
        <p:nvPicPr>
          <p:cNvPr id="8" name="Picture 7"/>
          <p:cNvPicPr>
            <a:picLocks noChangeAspect="1"/>
          </p:cNvPicPr>
          <p:nvPr/>
        </p:nvPicPr>
        <p:blipFill>
          <a:blip r:embed="rId3"/>
          <a:stretch>
            <a:fillRect/>
          </a:stretch>
        </p:blipFill>
        <p:spPr>
          <a:xfrm>
            <a:off x="1380744" y="3374431"/>
            <a:ext cx="2109215" cy="3008336"/>
          </a:xfrm>
          <a:prstGeom prst="rect">
            <a:avLst/>
          </a:prstGeom>
        </p:spPr>
      </p:pic>
    </p:spTree>
    <p:extLst>
      <p:ext uri="{BB962C8B-B14F-4D97-AF65-F5344CB8AC3E}">
        <p14:creationId xmlns:p14="http://schemas.microsoft.com/office/powerpoint/2010/main" val="169945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checkerboard(across)">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checkerboard(across)">
                                      <p:cBhvr>
                                        <p:cTn id="26"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HCE</a:t>
            </a:r>
            <a:r>
              <a:rPr lang="zh-CN" altLang="en-US" dirty="0" smtClean="0"/>
              <a:t>的修正</a:t>
            </a:r>
            <a:r>
              <a:rPr lang="en-US" altLang="zh-CN" dirty="0" smtClean="0"/>
              <a:t>——</a:t>
            </a:r>
            <a:r>
              <a:rPr lang="zh-CN" altLang="en-US" dirty="0" smtClean="0"/>
              <a:t>处理过量牌张</a:t>
            </a:r>
            <a:endParaRPr lang="en-US" dirty="0"/>
          </a:p>
        </p:txBody>
      </p:sp>
      <p:sp>
        <p:nvSpPr>
          <p:cNvPr id="3" name="Content Placeholder 2"/>
          <p:cNvSpPr>
            <a:spLocks noGrp="1"/>
          </p:cNvSpPr>
          <p:nvPr>
            <p:ph sz="half" idx="1"/>
          </p:nvPr>
        </p:nvSpPr>
        <p:spPr>
          <a:xfrm>
            <a:off x="457200" y="2142068"/>
            <a:ext cx="7772399" cy="3649134"/>
          </a:xfrm>
        </p:spPr>
        <p:txBody>
          <a:bodyPr/>
          <a:lstStyle/>
          <a:p>
            <a:r>
              <a:rPr lang="zh-CN" altLang="en-US" sz="2400" b="1" dirty="0"/>
              <a:t>将过量牌张移回其原本所处位置</a:t>
            </a:r>
            <a:r>
              <a:rPr lang="zh-CN" altLang="en-US" sz="2400" b="1" dirty="0" smtClean="0"/>
              <a:t>。</a:t>
            </a:r>
            <a:endParaRPr lang="en-US" altLang="zh-CN" sz="2400" b="1" dirty="0" smtClean="0"/>
          </a:p>
          <a:p>
            <a:pPr lvl="1"/>
            <a:r>
              <a:rPr lang="zh-CN" altLang="en-US" sz="1800" b="1" dirty="0" smtClean="0"/>
              <a:t>如果</a:t>
            </a:r>
            <a:r>
              <a:rPr lang="zh-CN" altLang="en-US" sz="1800" b="1" dirty="0"/>
              <a:t>将移回的位置为牌库，则应将其洗回随机的部分</a:t>
            </a:r>
            <a:r>
              <a:rPr lang="zh-CN" altLang="en-US" sz="1800" b="1" dirty="0" smtClean="0"/>
              <a:t>；</a:t>
            </a:r>
            <a:endParaRPr lang="en-US" altLang="zh-CN" sz="1800" b="1" dirty="0" smtClean="0"/>
          </a:p>
          <a:p>
            <a:pPr lvl="1"/>
            <a:r>
              <a:rPr lang="zh-CN" altLang="en-US" sz="1800" b="1" dirty="0" smtClean="0"/>
              <a:t>但如果</a:t>
            </a:r>
            <a:r>
              <a:rPr lang="zh-CN" altLang="en-US" sz="1800" b="1" dirty="0"/>
              <a:t>其拥有者</a:t>
            </a:r>
            <a:r>
              <a:rPr lang="zh-CN" altLang="en-US" sz="1800" b="1" dirty="0" smtClean="0"/>
              <a:t>先前合法地知道</a:t>
            </a:r>
            <a:r>
              <a:rPr lang="zh-CN" altLang="en-US" sz="1800" b="1" dirty="0"/>
              <a:t>错误移动之牌张的内容</a:t>
            </a:r>
            <a:r>
              <a:rPr lang="zh-CN" altLang="en-US" sz="1800" b="1" dirty="0" smtClean="0"/>
              <a:t>，则</a:t>
            </a:r>
            <a:r>
              <a:rPr lang="zh-CN" altLang="en-US" sz="1800" b="1" dirty="0"/>
              <a:t>改为由对手选择同等数量之牌张，并将其移至牌库顶</a:t>
            </a:r>
            <a:r>
              <a:rPr lang="zh-CN" altLang="en-US" sz="1800" b="1" dirty="0" smtClean="0"/>
              <a:t>。</a:t>
            </a:r>
            <a:endParaRPr lang="en-US" altLang="zh-CN" sz="1800" b="1" dirty="0" smtClean="0"/>
          </a:p>
          <a:p>
            <a:pPr lvl="2"/>
            <a:r>
              <a:rPr lang="zh-CN" altLang="en-US" sz="1600" b="1" dirty="0" smtClean="0"/>
              <a:t>为什么？</a:t>
            </a:r>
            <a:endParaRPr lang="en-US" altLang="zh-CN" sz="1600" b="1" dirty="0" smtClean="0"/>
          </a:p>
          <a:p>
            <a:pPr lvl="2"/>
            <a:r>
              <a:rPr lang="zh-CN" altLang="en-US" sz="1600" b="1" dirty="0" smtClean="0"/>
              <a:t>如果牌手知道牌的内容，可能会滥用违规，在牌库顶牌不好的情况下故意犯规将其洗掉。</a:t>
            </a:r>
            <a:endParaRPr lang="en-US" sz="1600" dirty="0"/>
          </a:p>
        </p:txBody>
      </p:sp>
    </p:spTree>
    <p:extLst>
      <p:ext uri="{BB962C8B-B14F-4D97-AF65-F5344CB8AC3E}">
        <p14:creationId xmlns:p14="http://schemas.microsoft.com/office/powerpoint/2010/main" val="102992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
                                        <p:tgtEl>
                                          <p:spTgt spid="3">
                                            <p:txEl>
                                              <p:pRg st="0" end="0"/>
                                            </p:txEl>
                                          </p:spTgt>
                                        </p:tgtEl>
                                      </p:cBhvr>
                                    </p:animEffect>
                                    <p:anim calcmode="lin" valueType="num">
                                      <p:cBhvr>
                                        <p:cTn id="13"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checkerboard(across)">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checkerboard(across)">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dissolve">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nodeType="clickEffect">
                                  <p:stCondLst>
                                    <p:cond delay="0"/>
                                  </p:stCondLst>
                                  <p:childTnLst>
                                    <p:animEffect transition="out" filter="dissolve">
                                      <p:cBhvr>
                                        <p:cTn id="35" dur="500"/>
                                        <p:tgtEl>
                                          <p:spTgt spid="3">
                                            <p:txEl>
                                              <p:pRg st="3" end="3"/>
                                            </p:txEl>
                                          </p:spTgt>
                                        </p:tgtEl>
                                      </p:cBhvr>
                                    </p:animEffect>
                                    <p:set>
                                      <p:cBhvr>
                                        <p:cTn id="36" dur="1" fill="hold">
                                          <p:stCondLst>
                                            <p:cond delay="499"/>
                                          </p:stCondLst>
                                        </p:cTn>
                                        <p:tgtEl>
                                          <p:spTgt spid="3">
                                            <p:txEl>
                                              <p:pRg st="3" end="3"/>
                                            </p:txEl>
                                          </p:spTgt>
                                        </p:tgtEl>
                                        <p:attrNameLst>
                                          <p:attrName>style.visibility</p:attrName>
                                        </p:attrNameLst>
                                      </p:cBhvr>
                                      <p:to>
                                        <p:strVal val="hidden"/>
                                      </p:to>
                                    </p:set>
                                  </p:childTnLst>
                                </p:cTn>
                              </p:par>
                            </p:childTnLst>
                          </p:cTn>
                        </p:par>
                        <p:par>
                          <p:cTn id="37" fill="hold">
                            <p:stCondLst>
                              <p:cond delay="500"/>
                            </p:stCondLst>
                            <p:childTnLst>
                              <p:par>
                                <p:cTn id="38" presetID="5" presetClass="entr" presetSubtype="10" fill="hold" nodeType="after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checkerboard(across)">
                                      <p:cBhvr>
                                        <p:cTn id="4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HCE</a:t>
            </a:r>
            <a:r>
              <a:rPr lang="zh-CN" altLang="en-US" dirty="0" smtClean="0"/>
              <a:t>的修正</a:t>
            </a:r>
            <a:r>
              <a:rPr lang="en-US" altLang="zh-CN" dirty="0" smtClean="0"/>
              <a:t>——</a:t>
            </a:r>
            <a:r>
              <a:rPr lang="zh-CN" altLang="en-US" dirty="0" smtClean="0"/>
              <a:t>处理过量牌张之后</a:t>
            </a:r>
            <a:endParaRPr lang="en-US" dirty="0"/>
          </a:p>
        </p:txBody>
      </p:sp>
      <p:sp>
        <p:nvSpPr>
          <p:cNvPr id="3" name="Content Placeholder 2"/>
          <p:cNvSpPr>
            <a:spLocks noGrp="1"/>
          </p:cNvSpPr>
          <p:nvPr>
            <p:ph sz="half" idx="1"/>
          </p:nvPr>
        </p:nvSpPr>
        <p:spPr/>
        <p:txBody>
          <a:bodyPr/>
          <a:lstStyle/>
          <a:p>
            <a:r>
              <a:rPr lang="zh-CN" altLang="en-US" b="1" dirty="0" smtClean="0"/>
              <a:t>继续执行原本正在执行的游戏动作。</a:t>
            </a:r>
            <a:endParaRPr lang="en-US" altLang="zh-CN" b="1" dirty="0" smtClean="0"/>
          </a:p>
          <a:p>
            <a:r>
              <a:rPr lang="zh-CN" altLang="en-US" dirty="0" smtClean="0"/>
              <a:t>在原来的</a:t>
            </a:r>
            <a:r>
              <a:rPr lang="en-US" altLang="zh-CN" dirty="0" smtClean="0"/>
              <a:t>IPG</a:t>
            </a:r>
            <a:r>
              <a:rPr lang="zh-CN" altLang="en-US" dirty="0" smtClean="0"/>
              <a:t>中，由于未展示应展示的牌而成为过量牌张的牌处理完毕后，不再重复引致违规的动作</a:t>
            </a:r>
            <a:endParaRPr lang="en-US" altLang="zh-CN" dirty="0" smtClean="0"/>
          </a:p>
          <a:p>
            <a:r>
              <a:rPr lang="zh-CN" altLang="en-US" b="1" u="sng" dirty="0" smtClean="0"/>
              <a:t>在</a:t>
            </a:r>
            <a:r>
              <a:rPr lang="en-US" altLang="zh-CN" b="1" u="sng" dirty="0" smtClean="0"/>
              <a:t>AER</a:t>
            </a:r>
            <a:r>
              <a:rPr lang="zh-CN" altLang="en-US" b="1" u="sng" dirty="0" smtClean="0"/>
              <a:t>版本的</a:t>
            </a:r>
            <a:r>
              <a:rPr lang="en-US" altLang="zh-CN" b="1" u="sng" dirty="0" smtClean="0"/>
              <a:t>IPG</a:t>
            </a:r>
            <a:r>
              <a:rPr lang="zh-CN" altLang="en-US" b="1" u="sng" dirty="0" smtClean="0"/>
              <a:t>更新中，去掉了这一条。</a:t>
            </a:r>
            <a:endParaRPr lang="en-US" b="1" u="sng" dirty="0"/>
          </a:p>
        </p:txBody>
      </p:sp>
      <p:sp>
        <p:nvSpPr>
          <p:cNvPr id="4" name="Content Placeholder 3"/>
          <p:cNvSpPr>
            <a:spLocks noGrp="1"/>
          </p:cNvSpPr>
          <p:nvPr>
            <p:ph sz="half" idx="2"/>
          </p:nvPr>
        </p:nvSpPr>
        <p:spPr/>
        <p:txBody>
          <a:bodyPr/>
          <a:lstStyle/>
          <a:p>
            <a:r>
              <a:rPr lang="zh-CN" altLang="en-US" i="1" dirty="0"/>
              <a:t>小猫起动多密雷德的第一个异能。在异能结算时，小猫没有展示牌库顶的牌就放进了手中。</a:t>
            </a:r>
            <a:endParaRPr lang="en-US" i="1" dirty="0"/>
          </a:p>
          <a:p>
            <a:r>
              <a:rPr lang="zh-CN" altLang="en-US" dirty="0" smtClean="0"/>
              <a:t>裁判判决小猫犯下</a:t>
            </a:r>
            <a:r>
              <a:rPr lang="en-US" altLang="zh-CN" dirty="0" smtClean="0"/>
              <a:t>HCE</a:t>
            </a:r>
            <a:r>
              <a:rPr lang="zh-CN" altLang="en-US" dirty="0" smtClean="0"/>
              <a:t>，给予警告判罚，并让对手从小猫的手中选择了一张树林洗回了牌库。</a:t>
            </a:r>
            <a:endParaRPr lang="en-US" altLang="zh-CN" dirty="0" smtClean="0"/>
          </a:p>
          <a:p>
            <a:r>
              <a:rPr lang="zh-CN" altLang="en-US" i="1" dirty="0" smtClean="0"/>
              <a:t>多密雷德的异能不再重复，游戏继续。</a:t>
            </a:r>
            <a:endParaRPr lang="en-US" altLang="zh-CN" i="1" dirty="0" smtClean="0"/>
          </a:p>
          <a:p>
            <a:r>
              <a:rPr lang="zh-CN" altLang="en-US" i="1" dirty="0" smtClean="0"/>
              <a:t>小猫正确地</a:t>
            </a:r>
            <a:r>
              <a:rPr lang="zh-CN" altLang="en-US" i="1" dirty="0"/>
              <a:t>重新</a:t>
            </a:r>
            <a:r>
              <a:rPr lang="zh-CN" altLang="en-US" i="1" dirty="0" smtClean="0"/>
              <a:t>结算多密雷德的异能。游戏继续。</a:t>
            </a:r>
            <a:endParaRPr lang="en-US" i="1" dirty="0"/>
          </a:p>
        </p:txBody>
      </p:sp>
    </p:spTree>
    <p:extLst>
      <p:ext uri="{BB962C8B-B14F-4D97-AF65-F5344CB8AC3E}">
        <p14:creationId xmlns:p14="http://schemas.microsoft.com/office/powerpoint/2010/main" val="186672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dissolve">
                                      <p:cBhvr>
                                        <p:cTn id="22" dur="500"/>
                                        <p:tgtEl>
                                          <p:spTgt spid="4">
                                            <p:txEl>
                                              <p:pRg st="0" end="0"/>
                                            </p:txEl>
                                          </p:spTgt>
                                        </p:tgtEl>
                                      </p:cBhvr>
                                    </p:animEffect>
                                  </p:childTnLst>
                                </p:cTn>
                              </p:par>
                            </p:childTnLst>
                          </p:cTn>
                        </p:par>
                        <p:par>
                          <p:cTn id="23" fill="hold">
                            <p:stCondLst>
                              <p:cond delay="500"/>
                            </p:stCondLst>
                            <p:childTnLst>
                              <p:par>
                                <p:cTn id="24" presetID="5" presetClass="entr" presetSubtype="10" fill="hold" nodeType="after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checkerboard(across)">
                                      <p:cBhvr>
                                        <p:cTn id="26" dur="500"/>
                                        <p:tgtEl>
                                          <p:spTgt spid="4">
                                            <p:txEl>
                                              <p:pRg st="1" end="1"/>
                                            </p:txEl>
                                          </p:spTgt>
                                        </p:tgtEl>
                                      </p:cBhvr>
                                    </p:animEffect>
                                  </p:childTnLst>
                                </p:cTn>
                              </p:par>
                            </p:childTnLst>
                          </p:cTn>
                        </p:par>
                        <p:par>
                          <p:cTn id="27" fill="hold">
                            <p:stCondLst>
                              <p:cond delay="1000"/>
                            </p:stCondLst>
                            <p:childTnLst>
                              <p:par>
                                <p:cTn id="28" presetID="9" presetClass="entr" presetSubtype="0" fill="hold" nodeType="after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dissolve">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checkerboard(across)">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xit" presetSubtype="0" fill="hold" nodeType="clickEffect">
                                  <p:stCondLst>
                                    <p:cond delay="0"/>
                                  </p:stCondLst>
                                  <p:childTnLst>
                                    <p:animEffect transition="out" filter="dissolve">
                                      <p:cBhvr>
                                        <p:cTn id="39" dur="500"/>
                                        <p:tgtEl>
                                          <p:spTgt spid="4">
                                            <p:txEl>
                                              <p:pRg st="2" end="2"/>
                                            </p:txEl>
                                          </p:spTgt>
                                        </p:tgtEl>
                                      </p:cBhvr>
                                    </p:animEffect>
                                    <p:set>
                                      <p:cBhvr>
                                        <p:cTn id="40" dur="1" fill="hold">
                                          <p:stCondLst>
                                            <p:cond delay="499"/>
                                          </p:stCondLst>
                                        </p:cTn>
                                        <p:tgtEl>
                                          <p:spTgt spid="4">
                                            <p:txEl>
                                              <p:pRg st="2" end="2"/>
                                            </p:txEl>
                                          </p:spTgt>
                                        </p:tgtEl>
                                        <p:attrNameLst>
                                          <p:attrName>style.visibility</p:attrName>
                                        </p:attrNameLst>
                                      </p:cBhvr>
                                      <p:to>
                                        <p:strVal val="hidden"/>
                                      </p:to>
                                    </p:set>
                                  </p:childTnLst>
                                </p:cTn>
                              </p:par>
                            </p:childTnLst>
                          </p:cTn>
                        </p:par>
                        <p:par>
                          <p:cTn id="41" fill="hold">
                            <p:stCondLst>
                              <p:cond delay="500"/>
                            </p:stCondLst>
                            <p:childTnLst>
                              <p:par>
                                <p:cTn id="42" presetID="9" presetClass="entr" presetSubtype="0" fill="hold" nodeType="afterEffect">
                                  <p:stCondLst>
                                    <p:cond delay="0"/>
                                  </p:stCondLst>
                                  <p:childTnLst>
                                    <p:set>
                                      <p:cBhvr>
                                        <p:cTn id="43" dur="1" fill="hold">
                                          <p:stCondLst>
                                            <p:cond delay="0"/>
                                          </p:stCondLst>
                                        </p:cTn>
                                        <p:tgtEl>
                                          <p:spTgt spid="4">
                                            <p:txEl>
                                              <p:pRg st="3" end="3"/>
                                            </p:txEl>
                                          </p:spTgt>
                                        </p:tgtEl>
                                        <p:attrNameLst>
                                          <p:attrName>style.visibility</p:attrName>
                                        </p:attrNameLst>
                                      </p:cBhvr>
                                      <p:to>
                                        <p:strVal val="visible"/>
                                      </p:to>
                                    </p:set>
                                    <p:animEffect transition="in" filter="dissolve">
                                      <p:cBhvr>
                                        <p:cTn id="44"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特殊情况</a:t>
            </a:r>
            <a:r>
              <a:rPr lang="en-US" altLang="zh-CN" dirty="0" smtClean="0"/>
              <a:t>——</a:t>
            </a:r>
            <a:r>
              <a:rPr lang="zh-CN" altLang="en-US" dirty="0" smtClean="0"/>
              <a:t>“翻拣”</a:t>
            </a:r>
            <a:r>
              <a:rPr lang="en-US" altLang="zh-CN" dirty="0" smtClean="0"/>
              <a:t>vs</a:t>
            </a:r>
            <a:r>
              <a:rPr lang="zh-CN" altLang="en-US" dirty="0" smtClean="0"/>
              <a:t>“掠夺”</a:t>
            </a:r>
            <a:endParaRPr lang="en-US" dirty="0"/>
          </a:p>
        </p:txBody>
      </p:sp>
      <p:pic>
        <p:nvPicPr>
          <p:cNvPr id="5" name="Content Placeholder 4"/>
          <p:cNvPicPr>
            <a:picLocks noGrp="1" noChangeAspect="1"/>
          </p:cNvPicPr>
          <p:nvPr>
            <p:ph sz="half" idx="1"/>
          </p:nvPr>
        </p:nvPicPr>
        <p:blipFill>
          <a:blip r:embed="rId3"/>
          <a:stretch>
            <a:fillRect/>
          </a:stretch>
        </p:blipFill>
        <p:spPr>
          <a:xfrm>
            <a:off x="388491" y="1995234"/>
            <a:ext cx="1986141" cy="2832798"/>
          </a:xfrm>
          <a:prstGeom prst="rect">
            <a:avLst/>
          </a:prstGeom>
        </p:spPr>
      </p:pic>
      <p:sp>
        <p:nvSpPr>
          <p:cNvPr id="4" name="Content Placeholder 3"/>
          <p:cNvSpPr>
            <a:spLocks noGrp="1"/>
          </p:cNvSpPr>
          <p:nvPr>
            <p:ph sz="half" idx="2"/>
          </p:nvPr>
        </p:nvSpPr>
        <p:spPr>
          <a:xfrm>
            <a:off x="4416553" y="1840675"/>
            <a:ext cx="3813048" cy="4349813"/>
          </a:xfrm>
        </p:spPr>
        <p:txBody>
          <a:bodyPr/>
          <a:lstStyle/>
          <a:p>
            <a:r>
              <a:rPr lang="zh-CN" altLang="en-US" i="1" dirty="0" smtClean="0"/>
              <a:t>包子横置了翻拣鬼怪，在没有弃牌的情况下直接抓起了一张牌。</a:t>
            </a:r>
            <a:endParaRPr lang="en-US" altLang="zh-CN" i="1" dirty="0" smtClean="0"/>
          </a:p>
          <a:p>
            <a:r>
              <a:rPr lang="zh-CN" altLang="en-US" b="1" dirty="0" smtClean="0"/>
              <a:t>牌手过早地将牌放进了牌叠。</a:t>
            </a:r>
            <a:endParaRPr lang="en-US" altLang="zh-CN" b="1" dirty="0" smtClean="0"/>
          </a:p>
          <a:p>
            <a:r>
              <a:rPr lang="zh-CN" altLang="en-US" b="1" dirty="0" smtClean="0"/>
              <a:t>该</a:t>
            </a:r>
            <a:r>
              <a:rPr lang="zh-CN" altLang="en-US" b="1" dirty="0"/>
              <a:t>牌手展示包含过量牌张的牌叠，其对手从中选出先前未知的牌张。将这些选出的牌张放在一旁，直到进行到他们应能合乎规则地加入牌叠之后，再将他们移回牌叠</a:t>
            </a:r>
            <a:r>
              <a:rPr lang="zh-CN" altLang="en-US" b="1" dirty="0" smtClean="0"/>
              <a:t>。</a:t>
            </a:r>
            <a:endParaRPr lang="en-US" altLang="zh-CN" b="1" dirty="0" smtClean="0"/>
          </a:p>
          <a:p>
            <a:r>
              <a:rPr lang="zh-CN" altLang="en-US" i="1" dirty="0" smtClean="0"/>
              <a:t>包子的对手从包子的手牌中选择一张牌，将其放在一旁，然后包子正确地执行弃牌后，再将放在一旁的牌移回手牌。</a:t>
            </a:r>
            <a:endParaRPr lang="en-US" i="1" dirty="0"/>
          </a:p>
        </p:txBody>
      </p:sp>
      <p:pic>
        <p:nvPicPr>
          <p:cNvPr id="6" name="Picture 5"/>
          <p:cNvPicPr>
            <a:picLocks noChangeAspect="1"/>
          </p:cNvPicPr>
          <p:nvPr/>
        </p:nvPicPr>
        <p:blipFill>
          <a:blip r:embed="rId4"/>
          <a:stretch>
            <a:fillRect/>
          </a:stretch>
        </p:blipFill>
        <p:spPr>
          <a:xfrm>
            <a:off x="1814528" y="3451501"/>
            <a:ext cx="2007664" cy="2863496"/>
          </a:xfrm>
          <a:prstGeom prst="rect">
            <a:avLst/>
          </a:prstGeom>
        </p:spPr>
      </p:pic>
    </p:spTree>
    <p:extLst>
      <p:ext uri="{BB962C8B-B14F-4D97-AF65-F5344CB8AC3E}">
        <p14:creationId xmlns:p14="http://schemas.microsoft.com/office/powerpoint/2010/main" val="189615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dissolve">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checkerboard(across)">
                                      <p:cBhvr>
                                        <p:cTn id="34" dur="500"/>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checkerboard(across)">
                                      <p:cBhvr>
                                        <p:cTn id="3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385037"/>
            <a:ext cx="7772400" cy="1468800"/>
          </a:xfrm>
        </p:spPr>
        <p:txBody>
          <a:bodyPr>
            <a:normAutofit/>
          </a:bodyPr>
          <a:lstStyle/>
          <a:p>
            <a:pPr algn="ctr"/>
            <a:r>
              <a:rPr lang="en-US" altLang="zh-CN" sz="4400" dirty="0" smtClean="0"/>
              <a:t>HCE</a:t>
            </a:r>
            <a:r>
              <a:rPr lang="zh-CN" altLang="en-US" sz="4400" dirty="0" smtClean="0"/>
              <a:t>的“前世今生”</a:t>
            </a:r>
            <a:endParaRPr lang="en-US" sz="4400" dirty="0"/>
          </a:p>
        </p:txBody>
      </p:sp>
      <p:sp>
        <p:nvSpPr>
          <p:cNvPr id="3" name="Text Placeholder 2"/>
          <p:cNvSpPr>
            <a:spLocks noGrp="1"/>
          </p:cNvSpPr>
          <p:nvPr>
            <p:ph type="body" idx="1"/>
          </p:nvPr>
        </p:nvSpPr>
        <p:spPr/>
        <p:txBody>
          <a:bodyPr/>
          <a:lstStyle/>
          <a:p>
            <a:r>
              <a:rPr lang="zh-CN" altLang="en-US" dirty="0" smtClean="0"/>
              <a:t> </a:t>
            </a:r>
            <a:endParaRPr lang="en-US" dirty="0"/>
          </a:p>
        </p:txBody>
      </p:sp>
    </p:spTree>
    <p:extLst>
      <p:ext uri="{BB962C8B-B14F-4D97-AF65-F5344CB8AC3E}">
        <p14:creationId xmlns:p14="http://schemas.microsoft.com/office/powerpoint/2010/main" val="2076231828"/>
      </p:ext>
    </p:extLst>
  </p:cSld>
  <p:clrMapOvr>
    <a:masterClrMapping/>
  </p:clrMapOvr>
  <mc:AlternateContent xmlns:mc="http://schemas.openxmlformats.org/markup-compatibility/2006" xmlns:p14="http://schemas.microsoft.com/office/powerpoint/2010/main">
    <mc:Choice Requires="p14">
      <p:transition spd="med" p14:dur="700" advTm="2540">
        <p:fade/>
      </p:transition>
    </mc:Choice>
    <mc:Fallback xmlns="">
      <p:transition spd="med" advTm="254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特殊情况</a:t>
            </a:r>
            <a:r>
              <a:rPr lang="en-US" altLang="zh-CN" dirty="0" smtClean="0"/>
              <a:t>——</a:t>
            </a:r>
            <a:r>
              <a:rPr lang="zh-CN" altLang="en-US" dirty="0" smtClean="0"/>
              <a:t>简易倒回</a:t>
            </a:r>
            <a:endParaRPr lang="en-US" dirty="0"/>
          </a:p>
        </p:txBody>
      </p:sp>
      <p:pic>
        <p:nvPicPr>
          <p:cNvPr id="5" name="Content Placeholder 4"/>
          <p:cNvPicPr>
            <a:picLocks noGrp="1" noChangeAspect="1"/>
          </p:cNvPicPr>
          <p:nvPr>
            <p:ph sz="half" idx="1"/>
          </p:nvPr>
        </p:nvPicPr>
        <p:blipFill>
          <a:blip r:embed="rId3"/>
          <a:stretch>
            <a:fillRect/>
          </a:stretch>
        </p:blipFill>
        <p:spPr>
          <a:xfrm>
            <a:off x="685800" y="3755477"/>
            <a:ext cx="1874520" cy="2673595"/>
          </a:xfrm>
          <a:prstGeom prst="rect">
            <a:avLst/>
          </a:prstGeom>
        </p:spPr>
      </p:pic>
      <p:sp>
        <p:nvSpPr>
          <p:cNvPr id="4" name="Content Placeholder 3"/>
          <p:cNvSpPr>
            <a:spLocks noGrp="1"/>
          </p:cNvSpPr>
          <p:nvPr>
            <p:ph sz="half" idx="2"/>
          </p:nvPr>
        </p:nvSpPr>
        <p:spPr/>
        <p:txBody>
          <a:bodyPr/>
          <a:lstStyle/>
          <a:p>
            <a:r>
              <a:rPr lang="zh-CN" altLang="en-US" i="1" dirty="0" smtClean="0"/>
              <a:t>蒸饺施放了探索大地。结算时，她抓起了两张牌，然后立刻下了一个地。</a:t>
            </a:r>
            <a:endParaRPr lang="en-US" altLang="zh-CN" i="1" dirty="0" smtClean="0"/>
          </a:p>
          <a:p>
            <a:r>
              <a:rPr lang="zh-CN" altLang="en-US" i="1" dirty="0" smtClean="0"/>
              <a:t>馅饼施放了脑力激荡。结算时，他抓起了四张牌，然后将两张牌放回了牌库顶。</a:t>
            </a:r>
            <a:endParaRPr lang="en-US" altLang="zh-CN" i="1" dirty="0" smtClean="0"/>
          </a:p>
        </p:txBody>
      </p:sp>
      <p:pic>
        <p:nvPicPr>
          <p:cNvPr id="6" name="Picture 5"/>
          <p:cNvPicPr>
            <a:picLocks noChangeAspect="1"/>
          </p:cNvPicPr>
          <p:nvPr/>
        </p:nvPicPr>
        <p:blipFill>
          <a:blip r:embed="rId4"/>
          <a:stretch>
            <a:fillRect/>
          </a:stretch>
        </p:blipFill>
        <p:spPr>
          <a:xfrm>
            <a:off x="1901952" y="2065868"/>
            <a:ext cx="1984248" cy="2830097"/>
          </a:xfrm>
          <a:prstGeom prst="rect">
            <a:avLst/>
          </a:prstGeom>
        </p:spPr>
      </p:pic>
    </p:spTree>
    <p:extLst>
      <p:ext uri="{BB962C8B-B14F-4D97-AF65-F5344CB8AC3E}">
        <p14:creationId xmlns:p14="http://schemas.microsoft.com/office/powerpoint/2010/main" val="108249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dissolve">
                                      <p:cBhvr>
                                        <p:cTn id="20" dur="500"/>
                                        <p:tgtEl>
                                          <p:spTgt spid="4">
                                            <p:txEl>
                                              <p:pRg st="1" end="1"/>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特殊情况</a:t>
            </a:r>
            <a:r>
              <a:rPr lang="en-US" altLang="zh-CN" dirty="0"/>
              <a:t>——</a:t>
            </a:r>
            <a:r>
              <a:rPr lang="zh-CN" altLang="en-US" dirty="0"/>
              <a:t>简易倒回</a:t>
            </a:r>
            <a:endParaRPr lang="en-US" dirty="0"/>
          </a:p>
        </p:txBody>
      </p:sp>
      <p:sp>
        <p:nvSpPr>
          <p:cNvPr id="3" name="Content Placeholder 2"/>
          <p:cNvSpPr>
            <a:spLocks noGrp="1"/>
          </p:cNvSpPr>
          <p:nvPr>
            <p:ph sz="half" idx="1"/>
          </p:nvPr>
        </p:nvSpPr>
        <p:spPr/>
        <p:txBody>
          <a:bodyPr/>
          <a:lstStyle/>
          <a:p>
            <a:r>
              <a:rPr lang="zh-CN" altLang="en-US" b="1" dirty="0"/>
              <a:t>如果属于违规发生后会立即将牌张从相关牌叠移至已知位置，例如弃牌、将牌置于牌库顶或是使用地，则可以简易倒回至</a:t>
            </a:r>
            <a:r>
              <a:rPr lang="zh-CN" altLang="en-US" b="1" u="sng" dirty="0"/>
              <a:t>错误刚发生的时点</a:t>
            </a:r>
            <a:r>
              <a:rPr lang="zh-CN" altLang="en-US" b="1" i="1" dirty="0" smtClean="0"/>
              <a:t>。</a:t>
            </a:r>
            <a:endParaRPr lang="en-US" altLang="zh-CN" b="1" i="1" dirty="0" smtClean="0"/>
          </a:p>
          <a:p>
            <a:pPr lvl="1"/>
            <a:r>
              <a:rPr lang="zh-CN" altLang="en-US" i="1" dirty="0" smtClean="0"/>
              <a:t>注意，不是倒回到错误发生前！</a:t>
            </a:r>
            <a:endParaRPr lang="en-US" altLang="zh-CN" i="1" dirty="0" smtClean="0"/>
          </a:p>
          <a:p>
            <a:pPr lvl="1"/>
            <a:r>
              <a:rPr lang="zh-CN" altLang="en-US" dirty="0" smtClean="0"/>
              <a:t>这样做的目的是让接下来的修正更加正确</a:t>
            </a:r>
            <a:endParaRPr lang="en-US" altLang="zh-CN" dirty="0" smtClean="0"/>
          </a:p>
          <a:p>
            <a:r>
              <a:rPr lang="zh-CN" altLang="en-US" dirty="0" smtClean="0"/>
              <a:t>简易倒回之后，继续应用</a:t>
            </a:r>
            <a:r>
              <a:rPr lang="en-US" altLang="zh-CN" dirty="0" smtClean="0"/>
              <a:t>HCE</a:t>
            </a:r>
            <a:r>
              <a:rPr lang="zh-CN" altLang="en-US" dirty="0" smtClean="0"/>
              <a:t>的修正</a:t>
            </a:r>
            <a:endParaRPr lang="en-US" dirty="0"/>
          </a:p>
        </p:txBody>
      </p:sp>
      <p:sp>
        <p:nvSpPr>
          <p:cNvPr id="4" name="Content Placeholder 3"/>
          <p:cNvSpPr>
            <a:spLocks noGrp="1"/>
          </p:cNvSpPr>
          <p:nvPr>
            <p:ph sz="half" idx="2"/>
          </p:nvPr>
        </p:nvSpPr>
        <p:spPr>
          <a:xfrm>
            <a:off x="4416553" y="2142068"/>
            <a:ext cx="3813048" cy="4066708"/>
          </a:xfrm>
        </p:spPr>
        <p:txBody>
          <a:bodyPr/>
          <a:lstStyle/>
          <a:p>
            <a:r>
              <a:rPr lang="zh-CN" altLang="en-US" i="1" dirty="0"/>
              <a:t>蒸饺施放了探索大地。结算时，她抓起了两张牌，然后立刻下了一个地。</a:t>
            </a:r>
            <a:endParaRPr lang="en-US" altLang="zh-CN" i="1" dirty="0"/>
          </a:p>
          <a:p>
            <a:r>
              <a:rPr lang="zh-CN" altLang="en-US" dirty="0" smtClean="0"/>
              <a:t>将蒸饺刚下的地放回手牌，然后她的对手从她的手牌中将一张牌洗回牌库。</a:t>
            </a:r>
            <a:endParaRPr lang="en-US" altLang="zh-CN" dirty="0" smtClean="0"/>
          </a:p>
          <a:p>
            <a:r>
              <a:rPr lang="zh-CN" altLang="en-US" i="1" dirty="0"/>
              <a:t>馅饼施放了脑力激荡。结算时，他抓起了四张牌，然后将两张牌放回了牌库顶。</a:t>
            </a:r>
            <a:endParaRPr lang="en-US" altLang="zh-CN" i="1" dirty="0"/>
          </a:p>
          <a:p>
            <a:r>
              <a:rPr lang="zh-CN" altLang="en-US" dirty="0" smtClean="0"/>
              <a:t>将馅饼牌库顶的两张牌放回手牌，然后他的</a:t>
            </a:r>
            <a:r>
              <a:rPr lang="zh-CN" altLang="en-US" dirty="0"/>
              <a:t>对手从她的手牌中将一张牌洗回牌库</a:t>
            </a:r>
            <a:r>
              <a:rPr lang="zh-CN" altLang="en-US" dirty="0" smtClean="0"/>
              <a:t>。</a:t>
            </a:r>
            <a:endParaRPr lang="en-US" altLang="zh-CN" dirty="0" smtClean="0"/>
          </a:p>
          <a:p>
            <a:endParaRPr lang="en-US" dirty="0"/>
          </a:p>
        </p:txBody>
      </p:sp>
    </p:spTree>
    <p:extLst>
      <p:ext uri="{BB962C8B-B14F-4D97-AF65-F5344CB8AC3E}">
        <p14:creationId xmlns:p14="http://schemas.microsoft.com/office/powerpoint/2010/main" val="180531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290">
                                          <p:stCondLst>
                                            <p:cond delay="0"/>
                                          </p:stCondLst>
                                        </p:cTn>
                                        <p:tgtEl>
                                          <p:spTgt spid="3">
                                            <p:txEl>
                                              <p:pRg st="1" end="1"/>
                                            </p:txEl>
                                          </p:spTgt>
                                        </p:tgtEl>
                                      </p:cBhvr>
                                    </p:animEffect>
                                    <p:anim calcmode="lin" valueType="num">
                                      <p:cBhvr>
                                        <p:cTn id="13" dur="911"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4" dur="332"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5" dur="332" tmFilter="0, 0; 0.125,0.2665; 0.25,0.4; 0.375,0.465; 0.5,0.5;  0.625,0.535; 0.75,0.6; 0.875,0.7335; 1,1">
                                          <p:stCondLst>
                                            <p:cond delay="332"/>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6" dur="166" tmFilter="0, 0; 0.125,0.2665; 0.25,0.4; 0.375,0.465; 0.5,0.5;  0.625,0.535; 0.75,0.6; 0.875,0.7335; 1,1">
                                          <p:stCondLst>
                                            <p:cond delay="662"/>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7" dur="82" tmFilter="0, 0; 0.125,0.2665; 0.25,0.4; 0.375,0.465; 0.5,0.5;  0.625,0.535; 0.75,0.6; 0.875,0.7335; 1,1">
                                          <p:stCondLst>
                                            <p:cond delay="828"/>
                                          </p:stCondLst>
                                        </p:cTn>
                                        <p:tgtEl>
                                          <p:spTgt spid="3">
                                            <p:txEl>
                                              <p:pRg st="1" end="1"/>
                                            </p:txEl>
                                          </p:spTgt>
                                        </p:tgtEl>
                                        <p:attrNameLst>
                                          <p:attrName>ppt_y</p:attrName>
                                        </p:attrNameLst>
                                      </p:cBhvr>
                                      <p:tavLst>
                                        <p:tav tm="0" fmla="#ppt_y-sin(pi*$)/81">
                                          <p:val>
                                            <p:fltVal val="0"/>
                                          </p:val>
                                        </p:tav>
                                        <p:tav tm="100000">
                                          <p:val>
                                            <p:fltVal val="1"/>
                                          </p:val>
                                        </p:tav>
                                      </p:tavLst>
                                    </p:anim>
                                    <p:animScale>
                                      <p:cBhvr>
                                        <p:cTn id="18" dur="13">
                                          <p:stCondLst>
                                            <p:cond delay="325"/>
                                          </p:stCondLst>
                                        </p:cTn>
                                        <p:tgtEl>
                                          <p:spTgt spid="3">
                                            <p:txEl>
                                              <p:pRg st="1" end="1"/>
                                            </p:txEl>
                                          </p:spTgt>
                                        </p:tgtEl>
                                      </p:cBhvr>
                                      <p:to x="100000" y="60000"/>
                                    </p:animScale>
                                    <p:animScale>
                                      <p:cBhvr>
                                        <p:cTn id="19" dur="83" decel="50000">
                                          <p:stCondLst>
                                            <p:cond delay="338"/>
                                          </p:stCondLst>
                                        </p:cTn>
                                        <p:tgtEl>
                                          <p:spTgt spid="3">
                                            <p:txEl>
                                              <p:pRg st="1" end="1"/>
                                            </p:txEl>
                                          </p:spTgt>
                                        </p:tgtEl>
                                      </p:cBhvr>
                                      <p:to x="100000" y="100000"/>
                                    </p:animScale>
                                    <p:animScale>
                                      <p:cBhvr>
                                        <p:cTn id="20" dur="13">
                                          <p:stCondLst>
                                            <p:cond delay="656"/>
                                          </p:stCondLst>
                                        </p:cTn>
                                        <p:tgtEl>
                                          <p:spTgt spid="3">
                                            <p:txEl>
                                              <p:pRg st="1" end="1"/>
                                            </p:txEl>
                                          </p:spTgt>
                                        </p:tgtEl>
                                      </p:cBhvr>
                                      <p:to x="100000" y="80000"/>
                                    </p:animScale>
                                    <p:animScale>
                                      <p:cBhvr>
                                        <p:cTn id="21" dur="83" decel="50000">
                                          <p:stCondLst>
                                            <p:cond delay="669"/>
                                          </p:stCondLst>
                                        </p:cTn>
                                        <p:tgtEl>
                                          <p:spTgt spid="3">
                                            <p:txEl>
                                              <p:pRg st="1" end="1"/>
                                            </p:txEl>
                                          </p:spTgt>
                                        </p:tgtEl>
                                      </p:cBhvr>
                                      <p:to x="100000" y="100000"/>
                                    </p:animScale>
                                    <p:animScale>
                                      <p:cBhvr>
                                        <p:cTn id="22" dur="13">
                                          <p:stCondLst>
                                            <p:cond delay="821"/>
                                          </p:stCondLst>
                                        </p:cTn>
                                        <p:tgtEl>
                                          <p:spTgt spid="3">
                                            <p:txEl>
                                              <p:pRg st="1" end="1"/>
                                            </p:txEl>
                                          </p:spTgt>
                                        </p:tgtEl>
                                      </p:cBhvr>
                                      <p:to x="100000" y="90000"/>
                                    </p:animScale>
                                    <p:animScale>
                                      <p:cBhvr>
                                        <p:cTn id="23" dur="83" decel="50000">
                                          <p:stCondLst>
                                            <p:cond delay="834"/>
                                          </p:stCondLst>
                                        </p:cTn>
                                        <p:tgtEl>
                                          <p:spTgt spid="3">
                                            <p:txEl>
                                              <p:pRg st="1" end="1"/>
                                            </p:txEl>
                                          </p:spTgt>
                                        </p:tgtEl>
                                      </p:cBhvr>
                                      <p:to x="100000" y="100000"/>
                                    </p:animScale>
                                    <p:animScale>
                                      <p:cBhvr>
                                        <p:cTn id="24" dur="13">
                                          <p:stCondLst>
                                            <p:cond delay="904"/>
                                          </p:stCondLst>
                                        </p:cTn>
                                        <p:tgtEl>
                                          <p:spTgt spid="3">
                                            <p:txEl>
                                              <p:pRg st="1" end="1"/>
                                            </p:txEl>
                                          </p:spTgt>
                                        </p:tgtEl>
                                      </p:cBhvr>
                                      <p:to x="100000" y="95000"/>
                                    </p:animScale>
                                    <p:animScale>
                                      <p:cBhvr>
                                        <p:cTn id="25" dur="83" decel="50000">
                                          <p:stCondLst>
                                            <p:cond delay="917"/>
                                          </p:stCondLst>
                                        </p:cTn>
                                        <p:tgtEl>
                                          <p:spTgt spid="3">
                                            <p:txEl>
                                              <p:pRg st="1" end="1"/>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checkerboard(across)">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checkerboard(across)">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Effect transition="in" filter="dissolve">
                                      <p:cBhvr>
                                        <p:cTn id="40" dur="500"/>
                                        <p:tgtEl>
                                          <p:spTgt spid="4">
                                            <p:txEl>
                                              <p:pRg st="0" end="0"/>
                                            </p:txEl>
                                          </p:spTgt>
                                        </p:tgtEl>
                                      </p:cBhvr>
                                    </p:animEffect>
                                  </p:childTnLst>
                                </p:cTn>
                              </p:par>
                              <p:par>
                                <p:cTn id="41" presetID="9" presetClass="entr" presetSubtype="0" fill="hold" nodeType="with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dissolve">
                                      <p:cBhvr>
                                        <p:cTn id="43" dur="500"/>
                                        <p:tgtEl>
                                          <p:spTgt spid="4">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4">
                                            <p:txEl>
                                              <p:pRg st="1" end="1"/>
                                            </p:txEl>
                                          </p:spTgt>
                                        </p:tgtEl>
                                        <p:attrNameLst>
                                          <p:attrName>style.visibility</p:attrName>
                                        </p:attrNameLst>
                                      </p:cBhvr>
                                      <p:to>
                                        <p:strVal val="visible"/>
                                      </p:to>
                                    </p:set>
                                    <p:animEffect transition="in" filter="checkerboard(across)">
                                      <p:cBhvr>
                                        <p:cTn id="48" dur="500"/>
                                        <p:tgtEl>
                                          <p:spTgt spid="4">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animEffect transition="in" filter="checkerboard(across)">
                                      <p:cBhvr>
                                        <p:cTn id="5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特殊情况</a:t>
            </a:r>
            <a:r>
              <a:rPr lang="en-US" altLang="zh-CN" dirty="0" smtClean="0"/>
              <a:t>——</a:t>
            </a:r>
            <a:r>
              <a:rPr lang="zh-CN" altLang="en-US" dirty="0" smtClean="0"/>
              <a:t>牌叠已消失</a:t>
            </a:r>
            <a:endParaRPr lang="en-US" dirty="0"/>
          </a:p>
        </p:txBody>
      </p:sp>
      <p:sp>
        <p:nvSpPr>
          <p:cNvPr id="4" name="Content Placeholder 3"/>
          <p:cNvSpPr>
            <a:spLocks noGrp="1"/>
          </p:cNvSpPr>
          <p:nvPr>
            <p:ph sz="half" idx="2"/>
          </p:nvPr>
        </p:nvSpPr>
        <p:spPr/>
        <p:txBody>
          <a:bodyPr/>
          <a:lstStyle/>
          <a:p>
            <a:r>
              <a:rPr lang="zh-CN" altLang="en-US" i="1" dirty="0" smtClean="0"/>
              <a:t>赵老师施放沉思，检视了牌库顶四张牌以后，将牌库洗牌，并抓了一张牌。</a:t>
            </a:r>
            <a:endParaRPr lang="en-US" altLang="zh-CN" i="1" dirty="0" smtClean="0"/>
          </a:p>
          <a:p>
            <a:r>
              <a:rPr lang="zh-CN" altLang="en-US" dirty="0" smtClean="0"/>
              <a:t>引致违规的牌叠</a:t>
            </a:r>
            <a:r>
              <a:rPr lang="zh-CN" altLang="en-US" b="1" u="sng" dirty="0" smtClean="0"/>
              <a:t>已洗入牌库并无法重建</a:t>
            </a:r>
            <a:r>
              <a:rPr lang="zh-CN" altLang="en-US" dirty="0" smtClean="0"/>
              <a:t>，这时便无需进行修正</a:t>
            </a:r>
            <a:endParaRPr lang="en-US" altLang="zh-CN" dirty="0" smtClean="0"/>
          </a:p>
          <a:p>
            <a:r>
              <a:rPr lang="zh-CN" altLang="en-US" dirty="0" smtClean="0"/>
              <a:t>但是为了警示玩家及追踪违规，还是应该给予警告判罚</a:t>
            </a:r>
            <a:endParaRPr lang="en-US" dirty="0"/>
          </a:p>
        </p:txBody>
      </p:sp>
      <p:pic>
        <p:nvPicPr>
          <p:cNvPr id="5" name="Content Placeholder 4"/>
          <p:cNvPicPr>
            <a:picLocks noGrp="1" noChangeAspect="1"/>
          </p:cNvPicPr>
          <p:nvPr>
            <p:ph sz="half" idx="1"/>
          </p:nvPr>
        </p:nvPicPr>
        <p:blipFill>
          <a:blip r:embed="rId3"/>
          <a:stretch>
            <a:fillRect/>
          </a:stretch>
        </p:blipFill>
        <p:spPr>
          <a:xfrm>
            <a:off x="1084355" y="2141538"/>
            <a:ext cx="2558864" cy="3649662"/>
          </a:xfrm>
          <a:prstGeom prst="rect">
            <a:avLst/>
          </a:prstGeom>
        </p:spPr>
      </p:pic>
    </p:spTree>
    <p:extLst>
      <p:ext uri="{BB962C8B-B14F-4D97-AF65-F5344CB8AC3E}">
        <p14:creationId xmlns:p14="http://schemas.microsoft.com/office/powerpoint/2010/main" val="38868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checkerboard(across)">
                                      <p:cBhvr>
                                        <p:cTn id="21" dur="500"/>
                                        <p:tgtEl>
                                          <p:spTgt spid="4">
                                            <p:txEl>
                                              <p:pRg st="1" end="1"/>
                                            </p:txEl>
                                          </p:spTgt>
                                        </p:tgtEl>
                                      </p:cBhvr>
                                    </p:animEffect>
                                  </p:childTnLst>
                                </p:cTn>
                              </p:par>
                            </p:childTnLst>
                          </p:cTn>
                        </p:par>
                        <p:par>
                          <p:cTn id="22" fill="hold">
                            <p:stCondLst>
                              <p:cond delay="500"/>
                            </p:stCondLst>
                            <p:childTnLst>
                              <p:par>
                                <p:cTn id="23" presetID="5" presetClass="entr" presetSubtype="10" fill="hold" nodeType="after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checkerboard(across)">
                                      <p:cBhvr>
                                        <p:cTn id="2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升级</a:t>
            </a:r>
            <a:r>
              <a:rPr lang="en-US" altLang="zh-CN" dirty="0" smtClean="0"/>
              <a:t>——Morph</a:t>
            </a:r>
            <a:r>
              <a:rPr lang="zh-CN" altLang="en-US" dirty="0" smtClean="0"/>
              <a:t>失误</a:t>
            </a:r>
            <a:endParaRPr lang="en-US" dirty="0"/>
          </a:p>
        </p:txBody>
      </p:sp>
      <p:sp>
        <p:nvSpPr>
          <p:cNvPr id="3" name="Content Placeholder 2"/>
          <p:cNvSpPr>
            <a:spLocks noGrp="1"/>
          </p:cNvSpPr>
          <p:nvPr>
            <p:ph sz="half" idx="1"/>
          </p:nvPr>
        </p:nvSpPr>
        <p:spPr/>
        <p:txBody>
          <a:bodyPr/>
          <a:lstStyle/>
          <a:p>
            <a:r>
              <a:rPr lang="zh-CN" altLang="en-US" b="1" dirty="0"/>
              <a:t>如果曾以变身异能施放之牌面朝下的牌张在游戏过程中发现实际上</a:t>
            </a:r>
            <a:r>
              <a:rPr lang="zh-CN" altLang="en-US" b="1" u="sng" dirty="0"/>
              <a:t>不具变身异能</a:t>
            </a:r>
            <a:r>
              <a:rPr lang="zh-CN" altLang="en-US" b="1" dirty="0"/>
              <a:t>，则处罚为一盘负</a:t>
            </a:r>
            <a:r>
              <a:rPr lang="zh-CN" altLang="en-US" b="1" dirty="0" smtClean="0"/>
              <a:t>。</a:t>
            </a:r>
            <a:endParaRPr lang="en-US" altLang="zh-CN" b="1" dirty="0" smtClean="0"/>
          </a:p>
          <a:p>
            <a:pPr lvl="1"/>
            <a:r>
              <a:rPr lang="zh-CN" altLang="en-US" dirty="0" smtClean="0"/>
              <a:t>对手是无法知道你的</a:t>
            </a:r>
            <a:r>
              <a:rPr lang="en-US" altLang="zh-CN" dirty="0" smtClean="0"/>
              <a:t>Morph</a:t>
            </a:r>
            <a:r>
              <a:rPr lang="zh-CN" altLang="en-US" dirty="0" smtClean="0"/>
              <a:t>究竟是不是真正的</a:t>
            </a:r>
            <a:r>
              <a:rPr lang="en-US" altLang="zh-CN" dirty="0" smtClean="0"/>
              <a:t>Morph</a:t>
            </a:r>
          </a:p>
        </p:txBody>
      </p:sp>
      <p:sp>
        <p:nvSpPr>
          <p:cNvPr id="4" name="Content Placeholder 3"/>
          <p:cNvSpPr>
            <a:spLocks noGrp="1"/>
          </p:cNvSpPr>
          <p:nvPr>
            <p:ph sz="half" idx="2"/>
          </p:nvPr>
        </p:nvSpPr>
        <p:spPr/>
        <p:txBody>
          <a:bodyPr/>
          <a:lstStyle/>
          <a:p>
            <a:r>
              <a:rPr lang="zh-CN" altLang="en-US" dirty="0" smtClean="0"/>
              <a:t>不适用该升级的条件：</a:t>
            </a:r>
            <a:endParaRPr lang="en-US" altLang="zh-CN" dirty="0" smtClean="0"/>
          </a:p>
          <a:p>
            <a:pPr lvl="1"/>
            <a:r>
              <a:rPr lang="zh-CN" altLang="en-US" b="1" dirty="0" smtClean="0"/>
              <a:t>手上</a:t>
            </a:r>
            <a:r>
              <a:rPr lang="zh-CN" altLang="en-US" b="1" dirty="0"/>
              <a:t>有一张或数张具变身异能的</a:t>
            </a:r>
            <a:r>
              <a:rPr lang="zh-CN" altLang="en-US" b="1" dirty="0" smtClean="0"/>
              <a:t>牌</a:t>
            </a:r>
            <a:endParaRPr lang="en-US" altLang="zh-CN" b="1" dirty="0" smtClean="0"/>
          </a:p>
          <a:p>
            <a:pPr lvl="1"/>
            <a:r>
              <a:rPr lang="zh-CN" altLang="en-US" b="1" dirty="0" smtClean="0"/>
              <a:t>自施</a:t>
            </a:r>
            <a:r>
              <a:rPr lang="zh-CN" altLang="en-US" b="1" dirty="0"/>
              <a:t>放引致违规之牌张后未曾将其他牌张加入</a:t>
            </a:r>
            <a:r>
              <a:rPr lang="zh-CN" altLang="en-US" b="1" dirty="0" smtClean="0"/>
              <a:t>手牌</a:t>
            </a:r>
            <a:endParaRPr lang="en-US" altLang="zh-CN" b="1" dirty="0" smtClean="0"/>
          </a:p>
          <a:p>
            <a:pPr lvl="1"/>
            <a:r>
              <a:rPr lang="zh-CN" altLang="en-US" b="1" dirty="0" smtClean="0"/>
              <a:t>自己发现了失误</a:t>
            </a:r>
            <a:endParaRPr lang="en-US" altLang="zh-CN" b="1" dirty="0" smtClean="0"/>
          </a:p>
          <a:p>
            <a:r>
              <a:rPr lang="zh-CN" altLang="en-US" dirty="0" smtClean="0"/>
              <a:t>以上三者缺一不可</a:t>
            </a:r>
            <a:endParaRPr lang="en-US" altLang="zh-CN" dirty="0" smtClean="0"/>
          </a:p>
          <a:p>
            <a:r>
              <a:rPr lang="zh-CN" altLang="en-US" dirty="0" smtClean="0"/>
              <a:t>降级：将手中的变身生物与违规生物互换</a:t>
            </a:r>
            <a:endParaRPr lang="en-US" dirty="0"/>
          </a:p>
        </p:txBody>
      </p:sp>
    </p:spTree>
    <p:extLst>
      <p:ext uri="{BB962C8B-B14F-4D97-AF65-F5344CB8AC3E}">
        <p14:creationId xmlns:p14="http://schemas.microsoft.com/office/powerpoint/2010/main" val="141443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checkerboard(across)">
                                      <p:cBhvr>
                                        <p:cTn id="22" dur="500"/>
                                        <p:tgtEl>
                                          <p:spTgt spid="4">
                                            <p:txEl>
                                              <p:pRg st="0" end="0"/>
                                            </p:txEl>
                                          </p:spTgt>
                                        </p:tgtEl>
                                      </p:cBhvr>
                                    </p:animEffect>
                                  </p:childTnLst>
                                </p:cTn>
                              </p:par>
                            </p:childTnLst>
                          </p:cTn>
                        </p:par>
                        <p:par>
                          <p:cTn id="23" fill="hold">
                            <p:stCondLst>
                              <p:cond delay="500"/>
                            </p:stCondLst>
                            <p:childTnLst>
                              <p:par>
                                <p:cTn id="24" presetID="12" presetClass="entr" presetSubtype="4" fill="hold" nodeType="afterEffect">
                                  <p:stCondLst>
                                    <p:cond delay="300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additive="base">
                                        <p:cTn id="26"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27" dur="500"/>
                                        <p:tgtEl>
                                          <p:spTgt spid="4">
                                            <p:txEl>
                                              <p:pRg st="1" end="1"/>
                                            </p:txEl>
                                          </p:spTgt>
                                        </p:tgtEl>
                                      </p:cBhvr>
                                    </p:animEffect>
                                  </p:childTnLst>
                                </p:cTn>
                              </p:par>
                            </p:childTnLst>
                          </p:cTn>
                        </p:par>
                        <p:par>
                          <p:cTn id="28" fill="hold">
                            <p:stCondLst>
                              <p:cond delay="4000"/>
                            </p:stCondLst>
                            <p:childTnLst>
                              <p:par>
                                <p:cTn id="29" presetID="12" presetClass="entr" presetSubtype="4" fill="hold" nodeType="after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32" dur="500"/>
                                        <p:tgtEl>
                                          <p:spTgt spid="4">
                                            <p:txEl>
                                              <p:pRg st="2" end="2"/>
                                            </p:txEl>
                                          </p:spTgt>
                                        </p:tgtEl>
                                      </p:cBhvr>
                                    </p:animEffect>
                                  </p:childTnLst>
                                </p:cTn>
                              </p:par>
                            </p:childTnLst>
                          </p:cTn>
                        </p:par>
                        <p:par>
                          <p:cTn id="33" fill="hold">
                            <p:stCondLst>
                              <p:cond delay="4500"/>
                            </p:stCondLst>
                            <p:childTnLst>
                              <p:par>
                                <p:cTn id="34" presetID="12" presetClass="entr" presetSubtype="4" fill="hold" nodeType="after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additive="base">
                                        <p:cTn id="36"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wipe(down)">
                                      <p:cBhvr>
                                        <p:cTn id="42" dur="290">
                                          <p:stCondLst>
                                            <p:cond delay="0"/>
                                          </p:stCondLst>
                                        </p:cTn>
                                        <p:tgtEl>
                                          <p:spTgt spid="4">
                                            <p:txEl>
                                              <p:pRg st="4" end="4"/>
                                            </p:txEl>
                                          </p:spTgt>
                                        </p:tgtEl>
                                      </p:cBhvr>
                                    </p:animEffect>
                                    <p:anim calcmode="lin" valueType="num">
                                      <p:cBhvr>
                                        <p:cTn id="43" dur="911"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44" dur="332"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45" dur="332" tmFilter="0, 0; 0.125,0.2665; 0.25,0.4; 0.375,0.465; 0.5,0.5;  0.625,0.535; 0.75,0.6; 0.875,0.7335; 1,1">
                                          <p:stCondLst>
                                            <p:cond delay="332"/>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46" dur="166" tmFilter="0, 0; 0.125,0.2665; 0.25,0.4; 0.375,0.465; 0.5,0.5;  0.625,0.535; 0.75,0.6; 0.875,0.7335; 1,1">
                                          <p:stCondLst>
                                            <p:cond delay="662"/>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47" dur="82" tmFilter="0, 0; 0.125,0.2665; 0.25,0.4; 0.375,0.465; 0.5,0.5;  0.625,0.535; 0.75,0.6; 0.875,0.7335; 1,1">
                                          <p:stCondLst>
                                            <p:cond delay="828"/>
                                          </p:stCondLst>
                                        </p:cTn>
                                        <p:tgtEl>
                                          <p:spTgt spid="4">
                                            <p:txEl>
                                              <p:pRg st="4" end="4"/>
                                            </p:txEl>
                                          </p:spTgt>
                                        </p:tgtEl>
                                        <p:attrNameLst>
                                          <p:attrName>ppt_y</p:attrName>
                                        </p:attrNameLst>
                                      </p:cBhvr>
                                      <p:tavLst>
                                        <p:tav tm="0" fmla="#ppt_y-sin(pi*$)/81">
                                          <p:val>
                                            <p:fltVal val="0"/>
                                          </p:val>
                                        </p:tav>
                                        <p:tav tm="100000">
                                          <p:val>
                                            <p:fltVal val="1"/>
                                          </p:val>
                                        </p:tav>
                                      </p:tavLst>
                                    </p:anim>
                                    <p:animScale>
                                      <p:cBhvr>
                                        <p:cTn id="48" dur="13">
                                          <p:stCondLst>
                                            <p:cond delay="325"/>
                                          </p:stCondLst>
                                        </p:cTn>
                                        <p:tgtEl>
                                          <p:spTgt spid="4">
                                            <p:txEl>
                                              <p:pRg st="4" end="4"/>
                                            </p:txEl>
                                          </p:spTgt>
                                        </p:tgtEl>
                                      </p:cBhvr>
                                      <p:to x="100000" y="60000"/>
                                    </p:animScale>
                                    <p:animScale>
                                      <p:cBhvr>
                                        <p:cTn id="49" dur="83" decel="50000">
                                          <p:stCondLst>
                                            <p:cond delay="338"/>
                                          </p:stCondLst>
                                        </p:cTn>
                                        <p:tgtEl>
                                          <p:spTgt spid="4">
                                            <p:txEl>
                                              <p:pRg st="4" end="4"/>
                                            </p:txEl>
                                          </p:spTgt>
                                        </p:tgtEl>
                                      </p:cBhvr>
                                      <p:to x="100000" y="100000"/>
                                    </p:animScale>
                                    <p:animScale>
                                      <p:cBhvr>
                                        <p:cTn id="50" dur="13">
                                          <p:stCondLst>
                                            <p:cond delay="656"/>
                                          </p:stCondLst>
                                        </p:cTn>
                                        <p:tgtEl>
                                          <p:spTgt spid="4">
                                            <p:txEl>
                                              <p:pRg st="4" end="4"/>
                                            </p:txEl>
                                          </p:spTgt>
                                        </p:tgtEl>
                                      </p:cBhvr>
                                      <p:to x="100000" y="80000"/>
                                    </p:animScale>
                                    <p:animScale>
                                      <p:cBhvr>
                                        <p:cTn id="51" dur="83" decel="50000">
                                          <p:stCondLst>
                                            <p:cond delay="669"/>
                                          </p:stCondLst>
                                        </p:cTn>
                                        <p:tgtEl>
                                          <p:spTgt spid="4">
                                            <p:txEl>
                                              <p:pRg st="4" end="4"/>
                                            </p:txEl>
                                          </p:spTgt>
                                        </p:tgtEl>
                                      </p:cBhvr>
                                      <p:to x="100000" y="100000"/>
                                    </p:animScale>
                                    <p:animScale>
                                      <p:cBhvr>
                                        <p:cTn id="52" dur="13">
                                          <p:stCondLst>
                                            <p:cond delay="821"/>
                                          </p:stCondLst>
                                        </p:cTn>
                                        <p:tgtEl>
                                          <p:spTgt spid="4">
                                            <p:txEl>
                                              <p:pRg st="4" end="4"/>
                                            </p:txEl>
                                          </p:spTgt>
                                        </p:tgtEl>
                                      </p:cBhvr>
                                      <p:to x="100000" y="90000"/>
                                    </p:animScale>
                                    <p:animScale>
                                      <p:cBhvr>
                                        <p:cTn id="53" dur="83" decel="50000">
                                          <p:stCondLst>
                                            <p:cond delay="834"/>
                                          </p:stCondLst>
                                        </p:cTn>
                                        <p:tgtEl>
                                          <p:spTgt spid="4">
                                            <p:txEl>
                                              <p:pRg st="4" end="4"/>
                                            </p:txEl>
                                          </p:spTgt>
                                        </p:tgtEl>
                                      </p:cBhvr>
                                      <p:to x="100000" y="100000"/>
                                    </p:animScale>
                                    <p:animScale>
                                      <p:cBhvr>
                                        <p:cTn id="54" dur="13">
                                          <p:stCondLst>
                                            <p:cond delay="904"/>
                                          </p:stCondLst>
                                        </p:cTn>
                                        <p:tgtEl>
                                          <p:spTgt spid="4">
                                            <p:txEl>
                                              <p:pRg st="4" end="4"/>
                                            </p:txEl>
                                          </p:spTgt>
                                        </p:tgtEl>
                                      </p:cBhvr>
                                      <p:to x="100000" y="95000"/>
                                    </p:animScale>
                                    <p:animScale>
                                      <p:cBhvr>
                                        <p:cTn id="55" dur="83" decel="50000">
                                          <p:stCondLst>
                                            <p:cond delay="917"/>
                                          </p:stCondLst>
                                        </p:cTn>
                                        <p:tgtEl>
                                          <p:spTgt spid="4">
                                            <p:txEl>
                                              <p:pRg st="4" end="4"/>
                                            </p:txEl>
                                          </p:spTgt>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nodeType="clickEffect">
                                  <p:stCondLst>
                                    <p:cond delay="0"/>
                                  </p:stCondLst>
                                  <p:childTnLst>
                                    <p:set>
                                      <p:cBhvr>
                                        <p:cTn id="59" dur="1" fill="hold">
                                          <p:stCondLst>
                                            <p:cond delay="0"/>
                                          </p:stCondLst>
                                        </p:cTn>
                                        <p:tgtEl>
                                          <p:spTgt spid="4">
                                            <p:txEl>
                                              <p:pRg st="5" end="5"/>
                                            </p:txEl>
                                          </p:spTgt>
                                        </p:tgtEl>
                                        <p:attrNameLst>
                                          <p:attrName>style.visibility</p:attrName>
                                        </p:attrNameLst>
                                      </p:cBhvr>
                                      <p:to>
                                        <p:strVal val="visible"/>
                                      </p:to>
                                    </p:set>
                                    <p:animEffect transition="in" filter="wipe(down)">
                                      <p:cBhvr>
                                        <p:cTn id="60" dur="290">
                                          <p:stCondLst>
                                            <p:cond delay="0"/>
                                          </p:stCondLst>
                                        </p:cTn>
                                        <p:tgtEl>
                                          <p:spTgt spid="4">
                                            <p:txEl>
                                              <p:pRg st="5" end="5"/>
                                            </p:txEl>
                                          </p:spTgt>
                                        </p:tgtEl>
                                      </p:cBhvr>
                                    </p:animEffect>
                                    <p:anim calcmode="lin" valueType="num">
                                      <p:cBhvr>
                                        <p:cTn id="61" dur="911"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62" dur="332"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63" dur="332" tmFilter="0, 0; 0.125,0.2665; 0.25,0.4; 0.375,0.465; 0.5,0.5;  0.625,0.535; 0.75,0.6; 0.875,0.7335; 1,1">
                                          <p:stCondLst>
                                            <p:cond delay="332"/>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64" dur="166" tmFilter="0, 0; 0.125,0.2665; 0.25,0.4; 0.375,0.465; 0.5,0.5;  0.625,0.535; 0.75,0.6; 0.875,0.7335; 1,1">
                                          <p:stCondLst>
                                            <p:cond delay="662"/>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65" dur="82" tmFilter="0, 0; 0.125,0.2665; 0.25,0.4; 0.375,0.465; 0.5,0.5;  0.625,0.535; 0.75,0.6; 0.875,0.7335; 1,1">
                                          <p:stCondLst>
                                            <p:cond delay="828"/>
                                          </p:stCondLst>
                                        </p:cTn>
                                        <p:tgtEl>
                                          <p:spTgt spid="4">
                                            <p:txEl>
                                              <p:pRg st="5" end="5"/>
                                            </p:txEl>
                                          </p:spTgt>
                                        </p:tgtEl>
                                        <p:attrNameLst>
                                          <p:attrName>ppt_y</p:attrName>
                                        </p:attrNameLst>
                                      </p:cBhvr>
                                      <p:tavLst>
                                        <p:tav tm="0" fmla="#ppt_y-sin(pi*$)/81">
                                          <p:val>
                                            <p:fltVal val="0"/>
                                          </p:val>
                                        </p:tav>
                                        <p:tav tm="100000">
                                          <p:val>
                                            <p:fltVal val="1"/>
                                          </p:val>
                                        </p:tav>
                                      </p:tavLst>
                                    </p:anim>
                                    <p:animScale>
                                      <p:cBhvr>
                                        <p:cTn id="66" dur="13">
                                          <p:stCondLst>
                                            <p:cond delay="325"/>
                                          </p:stCondLst>
                                        </p:cTn>
                                        <p:tgtEl>
                                          <p:spTgt spid="4">
                                            <p:txEl>
                                              <p:pRg st="5" end="5"/>
                                            </p:txEl>
                                          </p:spTgt>
                                        </p:tgtEl>
                                      </p:cBhvr>
                                      <p:to x="100000" y="60000"/>
                                    </p:animScale>
                                    <p:animScale>
                                      <p:cBhvr>
                                        <p:cTn id="67" dur="83" decel="50000">
                                          <p:stCondLst>
                                            <p:cond delay="338"/>
                                          </p:stCondLst>
                                        </p:cTn>
                                        <p:tgtEl>
                                          <p:spTgt spid="4">
                                            <p:txEl>
                                              <p:pRg st="5" end="5"/>
                                            </p:txEl>
                                          </p:spTgt>
                                        </p:tgtEl>
                                      </p:cBhvr>
                                      <p:to x="100000" y="100000"/>
                                    </p:animScale>
                                    <p:animScale>
                                      <p:cBhvr>
                                        <p:cTn id="68" dur="13">
                                          <p:stCondLst>
                                            <p:cond delay="656"/>
                                          </p:stCondLst>
                                        </p:cTn>
                                        <p:tgtEl>
                                          <p:spTgt spid="4">
                                            <p:txEl>
                                              <p:pRg st="5" end="5"/>
                                            </p:txEl>
                                          </p:spTgt>
                                        </p:tgtEl>
                                      </p:cBhvr>
                                      <p:to x="100000" y="80000"/>
                                    </p:animScale>
                                    <p:animScale>
                                      <p:cBhvr>
                                        <p:cTn id="69" dur="83" decel="50000">
                                          <p:stCondLst>
                                            <p:cond delay="669"/>
                                          </p:stCondLst>
                                        </p:cTn>
                                        <p:tgtEl>
                                          <p:spTgt spid="4">
                                            <p:txEl>
                                              <p:pRg st="5" end="5"/>
                                            </p:txEl>
                                          </p:spTgt>
                                        </p:tgtEl>
                                      </p:cBhvr>
                                      <p:to x="100000" y="100000"/>
                                    </p:animScale>
                                    <p:animScale>
                                      <p:cBhvr>
                                        <p:cTn id="70" dur="13">
                                          <p:stCondLst>
                                            <p:cond delay="821"/>
                                          </p:stCondLst>
                                        </p:cTn>
                                        <p:tgtEl>
                                          <p:spTgt spid="4">
                                            <p:txEl>
                                              <p:pRg st="5" end="5"/>
                                            </p:txEl>
                                          </p:spTgt>
                                        </p:tgtEl>
                                      </p:cBhvr>
                                      <p:to x="100000" y="90000"/>
                                    </p:animScale>
                                    <p:animScale>
                                      <p:cBhvr>
                                        <p:cTn id="71" dur="83" decel="50000">
                                          <p:stCondLst>
                                            <p:cond delay="834"/>
                                          </p:stCondLst>
                                        </p:cTn>
                                        <p:tgtEl>
                                          <p:spTgt spid="4">
                                            <p:txEl>
                                              <p:pRg st="5" end="5"/>
                                            </p:txEl>
                                          </p:spTgt>
                                        </p:tgtEl>
                                      </p:cBhvr>
                                      <p:to x="100000" y="100000"/>
                                    </p:animScale>
                                    <p:animScale>
                                      <p:cBhvr>
                                        <p:cTn id="72" dur="13">
                                          <p:stCondLst>
                                            <p:cond delay="904"/>
                                          </p:stCondLst>
                                        </p:cTn>
                                        <p:tgtEl>
                                          <p:spTgt spid="4">
                                            <p:txEl>
                                              <p:pRg st="5" end="5"/>
                                            </p:txEl>
                                          </p:spTgt>
                                        </p:tgtEl>
                                      </p:cBhvr>
                                      <p:to x="100000" y="95000"/>
                                    </p:animScale>
                                    <p:animScale>
                                      <p:cBhvr>
                                        <p:cTn id="73" dur="83" decel="50000">
                                          <p:stCondLst>
                                            <p:cond delay="917"/>
                                          </p:stCondLst>
                                        </p:cTn>
                                        <p:tgtEl>
                                          <p:spTgt spid="4">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总结</a:t>
            </a:r>
            <a:endParaRPr lang="en-US" dirty="0"/>
          </a:p>
        </p:txBody>
      </p:sp>
      <p:sp>
        <p:nvSpPr>
          <p:cNvPr id="6" name="Rectangle 5"/>
          <p:cNvSpPr/>
          <p:nvPr/>
        </p:nvSpPr>
        <p:spPr>
          <a:xfrm>
            <a:off x="519051" y="2496787"/>
            <a:ext cx="480950" cy="3691743"/>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t>HCE</a:t>
            </a:r>
            <a:endParaRPr lang="en-US" dirty="0"/>
          </a:p>
        </p:txBody>
      </p:sp>
      <p:sp>
        <p:nvSpPr>
          <p:cNvPr id="7" name="Rounded Rectangle 6"/>
          <p:cNvSpPr/>
          <p:nvPr/>
        </p:nvSpPr>
        <p:spPr>
          <a:xfrm>
            <a:off x="1751085" y="1935680"/>
            <a:ext cx="1258784" cy="486888"/>
          </a:xfrm>
          <a:prstGeom prst="roundRect">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ysClr val="windowText" lastClr="000000"/>
                </a:solidFill>
              </a:rPr>
              <a:t>牌叠中有额外的牌</a:t>
            </a:r>
            <a:endParaRPr lang="en-US" dirty="0">
              <a:solidFill>
                <a:sysClr val="windowText" lastClr="000000"/>
              </a:solidFill>
            </a:endParaRPr>
          </a:p>
        </p:txBody>
      </p:sp>
      <p:sp>
        <p:nvSpPr>
          <p:cNvPr id="9" name="Rounded Rectangle 8"/>
          <p:cNvSpPr/>
          <p:nvPr/>
        </p:nvSpPr>
        <p:spPr>
          <a:xfrm>
            <a:off x="1751085" y="2825874"/>
            <a:ext cx="1258784" cy="486888"/>
          </a:xfrm>
          <a:prstGeom prst="roundRect">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ysClr val="windowText" lastClr="000000"/>
                </a:solidFill>
              </a:rPr>
              <a:t>未展示应展示的牌</a:t>
            </a:r>
            <a:endParaRPr lang="en-US" dirty="0">
              <a:solidFill>
                <a:sysClr val="windowText" lastClr="000000"/>
              </a:solidFill>
            </a:endParaRPr>
          </a:p>
        </p:txBody>
      </p:sp>
      <p:sp>
        <p:nvSpPr>
          <p:cNvPr id="10" name="Oval 9"/>
          <p:cNvSpPr/>
          <p:nvPr/>
        </p:nvSpPr>
        <p:spPr>
          <a:xfrm>
            <a:off x="3780309" y="2461930"/>
            <a:ext cx="1103416" cy="1056903"/>
          </a:xfrm>
          <a:prstGeom prst="ellips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ysClr val="windowText" lastClr="000000"/>
                </a:solidFill>
              </a:rPr>
              <a:t>简易倒回？</a:t>
            </a:r>
            <a:endParaRPr lang="en-US" dirty="0">
              <a:solidFill>
                <a:sysClr val="windowText" lastClr="000000"/>
              </a:solidFill>
            </a:endParaRPr>
          </a:p>
        </p:txBody>
      </p:sp>
      <p:sp>
        <p:nvSpPr>
          <p:cNvPr id="11" name="Rounded Rectangle 10"/>
          <p:cNvSpPr/>
          <p:nvPr/>
        </p:nvSpPr>
        <p:spPr>
          <a:xfrm>
            <a:off x="1751085" y="4137903"/>
            <a:ext cx="1258785" cy="573973"/>
          </a:xfrm>
          <a:prstGeom prst="roundRect">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ctr"/>
            <a:r>
              <a:rPr lang="zh-CN" altLang="en-US" dirty="0" smtClean="0">
                <a:solidFill>
                  <a:sysClr val="windowText" lastClr="000000"/>
                </a:solidFill>
              </a:rPr>
              <a:t>过早将牌张放进牌叠</a:t>
            </a:r>
            <a:endParaRPr lang="en-US" dirty="0">
              <a:solidFill>
                <a:sysClr val="windowText" lastClr="000000"/>
              </a:solidFill>
            </a:endParaRPr>
          </a:p>
        </p:txBody>
      </p:sp>
      <p:sp>
        <p:nvSpPr>
          <p:cNvPr id="12" name="Oval 11"/>
          <p:cNvSpPr/>
          <p:nvPr/>
        </p:nvSpPr>
        <p:spPr>
          <a:xfrm>
            <a:off x="5353791" y="1633630"/>
            <a:ext cx="1555668" cy="1514104"/>
          </a:xfrm>
          <a:prstGeom prst="ellips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ysClr val="windowText" lastClr="000000"/>
                </a:solidFill>
              </a:rPr>
              <a:t>对手选择过量牌张</a:t>
            </a:r>
            <a:endParaRPr lang="en-US" altLang="zh-CN" dirty="0" smtClean="0">
              <a:solidFill>
                <a:sysClr val="windowText" lastClr="000000"/>
              </a:solidFill>
            </a:endParaRPr>
          </a:p>
          <a:p>
            <a:pPr algn="ctr"/>
            <a:r>
              <a:rPr lang="zh-CN" altLang="en-US" dirty="0" smtClean="0">
                <a:solidFill>
                  <a:sysClr val="windowText" lastClr="000000"/>
                </a:solidFill>
              </a:rPr>
              <a:t>移回原本位置</a:t>
            </a:r>
            <a:endParaRPr lang="en-US" dirty="0">
              <a:solidFill>
                <a:sysClr val="windowText" lastClr="000000"/>
              </a:solidFill>
            </a:endParaRPr>
          </a:p>
        </p:txBody>
      </p:sp>
      <p:sp>
        <p:nvSpPr>
          <p:cNvPr id="13" name="Oval 12"/>
          <p:cNvSpPr/>
          <p:nvPr/>
        </p:nvSpPr>
        <p:spPr>
          <a:xfrm>
            <a:off x="5353791" y="3668485"/>
            <a:ext cx="1555668" cy="1540824"/>
          </a:xfrm>
          <a:prstGeom prst="ellips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ysClr val="windowText" lastClr="000000"/>
                </a:solidFill>
              </a:rPr>
              <a:t>对手选择牌张直到时机正确再移回</a:t>
            </a:r>
            <a:endParaRPr lang="en-US" dirty="0">
              <a:solidFill>
                <a:sysClr val="windowText" lastClr="000000"/>
              </a:solidFill>
            </a:endParaRPr>
          </a:p>
        </p:txBody>
      </p:sp>
      <p:sp>
        <p:nvSpPr>
          <p:cNvPr id="14" name="Rounded Rectangle 13"/>
          <p:cNvSpPr/>
          <p:nvPr/>
        </p:nvSpPr>
        <p:spPr>
          <a:xfrm>
            <a:off x="3396342" y="5209309"/>
            <a:ext cx="1460665" cy="573973"/>
          </a:xfrm>
          <a:prstGeom prst="roundRect">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ysClr val="windowText" lastClr="000000"/>
                </a:solidFill>
              </a:rPr>
              <a:t>牌叠已消失</a:t>
            </a:r>
            <a:endParaRPr lang="en-US" dirty="0">
              <a:solidFill>
                <a:sysClr val="windowText" lastClr="000000"/>
              </a:solidFill>
            </a:endParaRPr>
          </a:p>
        </p:txBody>
      </p:sp>
      <p:sp>
        <p:nvSpPr>
          <p:cNvPr id="15" name="Rounded Rectangle 14"/>
          <p:cNvSpPr/>
          <p:nvPr/>
        </p:nvSpPr>
        <p:spPr>
          <a:xfrm>
            <a:off x="3396342" y="6028702"/>
            <a:ext cx="1460665" cy="573973"/>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ysClr val="windowText" lastClr="000000"/>
                </a:solidFill>
              </a:rPr>
              <a:t>Morph</a:t>
            </a:r>
            <a:r>
              <a:rPr lang="zh-CN" altLang="en-US" dirty="0" smtClean="0">
                <a:solidFill>
                  <a:sysClr val="windowText" lastClr="000000"/>
                </a:solidFill>
              </a:rPr>
              <a:t>失误</a:t>
            </a:r>
            <a:endParaRPr lang="en-US" dirty="0">
              <a:solidFill>
                <a:sysClr val="windowText" lastClr="000000"/>
              </a:solidFill>
            </a:endParaRPr>
          </a:p>
        </p:txBody>
      </p:sp>
      <p:sp>
        <p:nvSpPr>
          <p:cNvPr id="16" name="Rounded Rectangle 15"/>
          <p:cNvSpPr/>
          <p:nvPr/>
        </p:nvSpPr>
        <p:spPr>
          <a:xfrm>
            <a:off x="7499266" y="2715496"/>
            <a:ext cx="1193471" cy="461159"/>
          </a:xfrm>
          <a:prstGeom prst="roundRect">
            <a:avLst/>
          </a:prstGeom>
          <a:solidFill>
            <a:schemeClr val="accent2">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lumMod val="95000"/>
                  </a:schemeClr>
                </a:solidFill>
              </a:rPr>
              <a:t>重复游戏动作</a:t>
            </a:r>
            <a:endParaRPr lang="en-US" dirty="0">
              <a:solidFill>
                <a:schemeClr val="tx1">
                  <a:lumMod val="95000"/>
                </a:schemeClr>
              </a:solidFill>
            </a:endParaRPr>
          </a:p>
        </p:txBody>
      </p:sp>
      <p:sp>
        <p:nvSpPr>
          <p:cNvPr id="17" name="Rounded Rectangle 16"/>
          <p:cNvSpPr/>
          <p:nvPr/>
        </p:nvSpPr>
        <p:spPr>
          <a:xfrm>
            <a:off x="7499265" y="6067343"/>
            <a:ext cx="1193471" cy="486888"/>
          </a:xfrm>
          <a:prstGeom prst="roundRect">
            <a:avLst/>
          </a:prstGeom>
          <a:solidFill>
            <a:schemeClr val="accent2">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lumMod val="95000"/>
                  </a:schemeClr>
                </a:solidFill>
              </a:rPr>
              <a:t>交换生物</a:t>
            </a:r>
            <a:endParaRPr lang="en-US" dirty="0">
              <a:solidFill>
                <a:schemeClr val="tx1">
                  <a:lumMod val="95000"/>
                </a:schemeClr>
              </a:solidFill>
            </a:endParaRPr>
          </a:p>
        </p:txBody>
      </p:sp>
      <p:cxnSp>
        <p:nvCxnSpPr>
          <p:cNvPr id="20" name="Straight Arrow Connector 19"/>
          <p:cNvCxnSpPr>
            <a:endCxn id="7" idx="1"/>
          </p:cNvCxnSpPr>
          <p:nvPr/>
        </p:nvCxnSpPr>
        <p:spPr>
          <a:xfrm>
            <a:off x="1300348" y="2179124"/>
            <a:ext cx="450737" cy="0"/>
          </a:xfrm>
          <a:prstGeom prst="straightConnector1">
            <a:avLst/>
          </a:prstGeom>
          <a:ln w="635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300347" y="3001538"/>
            <a:ext cx="450738" cy="0"/>
          </a:xfrm>
          <a:prstGeom prst="straightConnector1">
            <a:avLst/>
          </a:prstGeom>
          <a:ln w="635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315933" y="4400970"/>
            <a:ext cx="435152" cy="0"/>
          </a:xfrm>
          <a:prstGeom prst="straightConnector1">
            <a:avLst/>
          </a:prstGeom>
          <a:ln w="635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999999" y="5496295"/>
            <a:ext cx="2418112" cy="0"/>
          </a:xfrm>
          <a:prstGeom prst="straightConnector1">
            <a:avLst/>
          </a:prstGeom>
          <a:ln w="635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109352" y="6322663"/>
            <a:ext cx="308759" cy="0"/>
          </a:xfrm>
          <a:prstGeom prst="straightConnector1">
            <a:avLst/>
          </a:prstGeom>
          <a:ln w="635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16" idx="1"/>
          </p:cNvCxnSpPr>
          <p:nvPr/>
        </p:nvCxnSpPr>
        <p:spPr>
          <a:xfrm>
            <a:off x="6666817" y="2946076"/>
            <a:ext cx="832449" cy="0"/>
          </a:xfrm>
          <a:prstGeom prst="straightConnector1">
            <a:avLst/>
          </a:prstGeom>
          <a:ln w="635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44" idx="1"/>
          </p:cNvCxnSpPr>
          <p:nvPr/>
        </p:nvCxnSpPr>
        <p:spPr>
          <a:xfrm>
            <a:off x="4883725" y="6310787"/>
            <a:ext cx="576450" cy="0"/>
          </a:xfrm>
          <a:prstGeom prst="straightConnector1">
            <a:avLst/>
          </a:prstGeom>
          <a:ln w="635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17" idx="1"/>
          </p:cNvCxnSpPr>
          <p:nvPr/>
        </p:nvCxnSpPr>
        <p:spPr>
          <a:xfrm flipV="1">
            <a:off x="6728361" y="6310787"/>
            <a:ext cx="770904" cy="2"/>
          </a:xfrm>
          <a:prstGeom prst="straightConnector1">
            <a:avLst/>
          </a:prstGeom>
          <a:ln w="635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460175" y="6067343"/>
            <a:ext cx="1258784" cy="486888"/>
          </a:xfrm>
          <a:prstGeom prst="roundRect">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ysClr val="windowText" lastClr="000000"/>
                </a:solidFill>
              </a:rPr>
              <a:t>是否符合降级条件</a:t>
            </a:r>
            <a:endParaRPr lang="en-US" dirty="0">
              <a:solidFill>
                <a:sysClr val="windowText" lastClr="000000"/>
              </a:solidFill>
            </a:endParaRPr>
          </a:p>
        </p:txBody>
      </p:sp>
      <p:cxnSp>
        <p:nvCxnSpPr>
          <p:cNvPr id="52" name="Straight Connector 51"/>
          <p:cNvCxnSpPr/>
          <p:nvPr/>
        </p:nvCxnSpPr>
        <p:spPr>
          <a:xfrm flipH="1">
            <a:off x="2250374" y="5496295"/>
            <a:ext cx="1" cy="826368"/>
          </a:xfrm>
          <a:prstGeom prst="line">
            <a:avLst/>
          </a:prstGeom>
          <a:ln w="635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2238499" y="6322666"/>
            <a:ext cx="870853" cy="1"/>
          </a:xfrm>
          <a:prstGeom prst="line">
            <a:avLst/>
          </a:prstGeom>
          <a:ln w="635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281052" y="2187040"/>
            <a:ext cx="10270" cy="814498"/>
          </a:xfrm>
          <a:prstGeom prst="line">
            <a:avLst/>
          </a:prstGeom>
          <a:ln w="635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290450" y="3040998"/>
            <a:ext cx="9402" cy="1359972"/>
          </a:xfrm>
          <a:prstGeom prst="line">
            <a:avLst/>
          </a:prstGeom>
          <a:ln w="635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999999" y="3001537"/>
            <a:ext cx="300347" cy="1"/>
          </a:xfrm>
          <a:prstGeom prst="line">
            <a:avLst/>
          </a:prstGeom>
          <a:ln w="635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5101074" y="2946075"/>
            <a:ext cx="539705" cy="0"/>
          </a:xfrm>
          <a:prstGeom prst="straightConnector1">
            <a:avLst/>
          </a:prstGeom>
          <a:ln w="635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5113807" y="4503193"/>
            <a:ext cx="305051" cy="0"/>
          </a:xfrm>
          <a:prstGeom prst="straightConnector1">
            <a:avLst/>
          </a:prstGeom>
          <a:ln w="635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5085750" y="2065867"/>
            <a:ext cx="7881" cy="880208"/>
          </a:xfrm>
          <a:prstGeom prst="line">
            <a:avLst/>
          </a:prstGeom>
          <a:ln w="635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5085750" y="2968671"/>
            <a:ext cx="0" cy="1534522"/>
          </a:xfrm>
          <a:prstGeom prst="line">
            <a:avLst/>
          </a:prstGeom>
          <a:ln w="635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904885" y="2948569"/>
            <a:ext cx="196189" cy="0"/>
          </a:xfrm>
          <a:prstGeom prst="line">
            <a:avLst/>
          </a:prstGeom>
          <a:ln w="635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5085750" y="2065868"/>
            <a:ext cx="376165" cy="0"/>
          </a:xfrm>
          <a:prstGeom prst="straightConnector1">
            <a:avLst/>
          </a:prstGeom>
          <a:ln w="635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498911" y="2204384"/>
            <a:ext cx="10270" cy="814498"/>
          </a:xfrm>
          <a:prstGeom prst="line">
            <a:avLst/>
          </a:prstGeom>
          <a:ln w="635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7" idx="3"/>
          </p:cNvCxnSpPr>
          <p:nvPr/>
        </p:nvCxnSpPr>
        <p:spPr>
          <a:xfrm>
            <a:off x="3009869" y="2179124"/>
            <a:ext cx="489042" cy="0"/>
          </a:xfrm>
          <a:prstGeom prst="line">
            <a:avLst/>
          </a:prstGeom>
          <a:ln w="635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3009869" y="2998568"/>
            <a:ext cx="508336" cy="0"/>
          </a:xfrm>
          <a:prstGeom prst="line">
            <a:avLst/>
          </a:prstGeom>
          <a:ln w="635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11" idx="3"/>
          </p:cNvCxnSpPr>
          <p:nvPr/>
        </p:nvCxnSpPr>
        <p:spPr>
          <a:xfrm flipV="1">
            <a:off x="3009870" y="4424889"/>
            <a:ext cx="515503" cy="1"/>
          </a:xfrm>
          <a:prstGeom prst="line">
            <a:avLst/>
          </a:prstGeom>
          <a:ln w="635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3517711" y="3015338"/>
            <a:ext cx="15969" cy="1409550"/>
          </a:xfrm>
          <a:prstGeom prst="line">
            <a:avLst/>
          </a:prstGeom>
          <a:ln w="635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endCxn id="10" idx="2"/>
          </p:cNvCxnSpPr>
          <p:nvPr/>
        </p:nvCxnSpPr>
        <p:spPr>
          <a:xfrm flipV="1">
            <a:off x="3498911" y="2990382"/>
            <a:ext cx="281398" cy="8186"/>
          </a:xfrm>
          <a:prstGeom prst="straightConnector1">
            <a:avLst/>
          </a:prstGeom>
          <a:ln w="635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819217" y="2064883"/>
            <a:ext cx="680048" cy="984"/>
          </a:xfrm>
          <a:prstGeom prst="straightConnector1">
            <a:avLst/>
          </a:prstGeom>
          <a:ln w="635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7495892" y="1834303"/>
            <a:ext cx="1193471" cy="461159"/>
          </a:xfrm>
          <a:prstGeom prst="roundRect">
            <a:avLst/>
          </a:prstGeom>
          <a:solidFill>
            <a:schemeClr val="accent2">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lumMod val="95000"/>
                  </a:schemeClr>
                </a:solidFill>
              </a:rPr>
              <a:t>继续游戏动作</a:t>
            </a:r>
            <a:endParaRPr lang="en-US" dirty="0">
              <a:solidFill>
                <a:schemeClr val="tx1">
                  <a:lumMod val="95000"/>
                </a:schemeClr>
              </a:solidFill>
            </a:endParaRPr>
          </a:p>
        </p:txBody>
      </p:sp>
    </p:spTree>
    <p:extLst>
      <p:ext uri="{BB962C8B-B14F-4D97-AF65-F5344CB8AC3E}">
        <p14:creationId xmlns:p14="http://schemas.microsoft.com/office/powerpoint/2010/main" val="100621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wipe(left)">
                                      <p:cBhvr>
                                        <p:cTn id="16" dur="200"/>
                                        <p:tgtEl>
                                          <p:spTgt spid="67"/>
                                        </p:tgtEl>
                                      </p:cBhvr>
                                    </p:animEffect>
                                  </p:childTnLst>
                                </p:cTn>
                              </p:par>
                            </p:childTnLst>
                          </p:cTn>
                        </p:par>
                        <p:par>
                          <p:cTn id="17" fill="hold">
                            <p:stCondLst>
                              <p:cond delay="200"/>
                            </p:stCondLst>
                            <p:childTnLst>
                              <p:par>
                                <p:cTn id="18" presetID="22" presetClass="entr" presetSubtype="4" fill="hold"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wipe(down)">
                                      <p:cBhvr>
                                        <p:cTn id="20" dur="200"/>
                                        <p:tgtEl>
                                          <p:spTgt spid="60"/>
                                        </p:tgtEl>
                                      </p:cBhvr>
                                    </p:animEffect>
                                  </p:childTnLst>
                                </p:cTn>
                              </p:par>
                            </p:childTnLst>
                          </p:cTn>
                        </p:par>
                        <p:par>
                          <p:cTn id="21" fill="hold">
                            <p:stCondLst>
                              <p:cond delay="400"/>
                            </p:stCondLst>
                            <p:childTnLst>
                              <p:par>
                                <p:cTn id="22" presetID="22" presetClass="entr" presetSubtype="8"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200"/>
                                        <p:tgtEl>
                                          <p:spTgt spid="20"/>
                                        </p:tgtEl>
                                      </p:cBhvr>
                                    </p:animEffect>
                                  </p:childTnLst>
                                </p:cTn>
                              </p:par>
                            </p:childTnLst>
                          </p:cTn>
                        </p:par>
                        <p:par>
                          <p:cTn id="25" fill="hold">
                            <p:stCondLst>
                              <p:cond delay="600"/>
                            </p:stCondLst>
                            <p:childTnLst>
                              <p:par>
                                <p:cTn id="26" presetID="2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200"/>
                                        <p:tgtEl>
                                          <p:spTgt spid="24"/>
                                        </p:tgtEl>
                                      </p:cBhvr>
                                    </p:animEffect>
                                  </p:childTnLst>
                                </p:cTn>
                              </p:par>
                            </p:childTnLst>
                          </p:cTn>
                        </p:par>
                        <p:par>
                          <p:cTn id="34" fill="hold">
                            <p:stCondLst>
                              <p:cond delay="2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99"/>
                                        </p:tgtEl>
                                        <p:attrNameLst>
                                          <p:attrName>style.visibility</p:attrName>
                                        </p:attrNameLst>
                                      </p:cBhvr>
                                      <p:to>
                                        <p:strVal val="visible"/>
                                      </p:to>
                                    </p:set>
                                    <p:animEffect transition="in" filter="wipe(left)">
                                      <p:cBhvr>
                                        <p:cTn id="46" dur="200"/>
                                        <p:tgtEl>
                                          <p:spTgt spid="99"/>
                                        </p:tgtEl>
                                      </p:cBhvr>
                                    </p:animEffect>
                                  </p:childTnLst>
                                </p:cTn>
                              </p:par>
                              <p:par>
                                <p:cTn id="47" presetID="22" presetClass="entr" presetSubtype="8" fill="hold" nodeType="withEffect">
                                  <p:stCondLst>
                                    <p:cond delay="0"/>
                                  </p:stCondLst>
                                  <p:childTnLst>
                                    <p:set>
                                      <p:cBhvr>
                                        <p:cTn id="48" dur="1" fill="hold">
                                          <p:stCondLst>
                                            <p:cond delay="0"/>
                                          </p:stCondLst>
                                        </p:cTn>
                                        <p:tgtEl>
                                          <p:spTgt spid="101"/>
                                        </p:tgtEl>
                                        <p:attrNameLst>
                                          <p:attrName>style.visibility</p:attrName>
                                        </p:attrNameLst>
                                      </p:cBhvr>
                                      <p:to>
                                        <p:strVal val="visible"/>
                                      </p:to>
                                    </p:set>
                                    <p:animEffect transition="in" filter="wipe(left)">
                                      <p:cBhvr>
                                        <p:cTn id="49" dur="200"/>
                                        <p:tgtEl>
                                          <p:spTgt spid="101"/>
                                        </p:tgtEl>
                                      </p:cBhvr>
                                    </p:animEffect>
                                  </p:childTnLst>
                                </p:cTn>
                              </p:par>
                            </p:childTnLst>
                          </p:cTn>
                        </p:par>
                        <p:par>
                          <p:cTn id="50" fill="hold">
                            <p:stCondLst>
                              <p:cond delay="700"/>
                            </p:stCondLst>
                            <p:childTnLst>
                              <p:par>
                                <p:cTn id="51" presetID="22" presetClass="entr" presetSubtype="1" fill="hold" nodeType="afterEffect">
                                  <p:stCondLst>
                                    <p:cond delay="0"/>
                                  </p:stCondLst>
                                  <p:childTnLst>
                                    <p:set>
                                      <p:cBhvr>
                                        <p:cTn id="52" dur="1" fill="hold">
                                          <p:stCondLst>
                                            <p:cond delay="0"/>
                                          </p:stCondLst>
                                        </p:cTn>
                                        <p:tgtEl>
                                          <p:spTgt spid="98"/>
                                        </p:tgtEl>
                                        <p:attrNameLst>
                                          <p:attrName>style.visibility</p:attrName>
                                        </p:attrNameLst>
                                      </p:cBhvr>
                                      <p:to>
                                        <p:strVal val="visible"/>
                                      </p:to>
                                    </p:set>
                                    <p:animEffect transition="in" filter="wipe(up)">
                                      <p:cBhvr>
                                        <p:cTn id="53" dur="200"/>
                                        <p:tgtEl>
                                          <p:spTgt spid="98"/>
                                        </p:tgtEl>
                                      </p:cBhvr>
                                    </p:animEffect>
                                  </p:childTnLst>
                                </p:cTn>
                              </p:par>
                            </p:childTnLst>
                          </p:cTn>
                        </p:par>
                        <p:par>
                          <p:cTn id="54" fill="hold">
                            <p:stCondLst>
                              <p:cond delay="900"/>
                            </p:stCondLst>
                            <p:childTnLst>
                              <p:par>
                                <p:cTn id="55" presetID="22" presetClass="entr" presetSubtype="8" fill="hold" nodeType="afterEffect">
                                  <p:stCondLst>
                                    <p:cond delay="0"/>
                                  </p:stCondLst>
                                  <p:childTnLst>
                                    <p:set>
                                      <p:cBhvr>
                                        <p:cTn id="56" dur="1" fill="hold">
                                          <p:stCondLst>
                                            <p:cond delay="0"/>
                                          </p:stCondLst>
                                        </p:cTn>
                                        <p:tgtEl>
                                          <p:spTgt spid="118"/>
                                        </p:tgtEl>
                                        <p:attrNameLst>
                                          <p:attrName>style.visibility</p:attrName>
                                        </p:attrNameLst>
                                      </p:cBhvr>
                                      <p:to>
                                        <p:strVal val="visible"/>
                                      </p:to>
                                    </p:set>
                                    <p:animEffect transition="in" filter="wipe(left)">
                                      <p:cBhvr>
                                        <p:cTn id="57" dur="200"/>
                                        <p:tgtEl>
                                          <p:spTgt spid="118"/>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dissolve">
                                      <p:cBhvr>
                                        <p:cTn id="62" dur="500"/>
                                        <p:tgtEl>
                                          <p:spTgt spid="12"/>
                                        </p:tgtEl>
                                      </p:cBhvr>
                                    </p:animEffect>
                                  </p:childTnLst>
                                </p:cTn>
                              </p:par>
                            </p:childTnLst>
                          </p:cTn>
                        </p:par>
                        <p:par>
                          <p:cTn id="63" fill="hold">
                            <p:stCondLst>
                              <p:cond delay="500"/>
                            </p:stCondLst>
                            <p:childTnLst>
                              <p:par>
                                <p:cTn id="64" presetID="22" presetClass="entr" presetSubtype="8" fill="hold" nodeType="after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wipe(left)">
                                      <p:cBhvr>
                                        <p:cTn id="66" dur="200"/>
                                        <p:tgtEl>
                                          <p:spTgt spid="85"/>
                                        </p:tgtEl>
                                      </p:cBhvr>
                                    </p:animEffect>
                                  </p:childTnLst>
                                </p:cTn>
                              </p:par>
                            </p:childTnLst>
                          </p:cTn>
                        </p:par>
                        <p:par>
                          <p:cTn id="67" fill="hold">
                            <p:stCondLst>
                              <p:cond delay="700"/>
                            </p:stCondLst>
                            <p:childTnLst>
                              <p:par>
                                <p:cTn id="68" presetID="22" presetClass="entr" presetSubtype="4" fill="hold" nodeType="afterEffect">
                                  <p:stCondLst>
                                    <p:cond delay="0"/>
                                  </p:stCondLst>
                                  <p:childTnLst>
                                    <p:set>
                                      <p:cBhvr>
                                        <p:cTn id="69" dur="1" fill="hold">
                                          <p:stCondLst>
                                            <p:cond delay="0"/>
                                          </p:stCondLst>
                                        </p:cTn>
                                        <p:tgtEl>
                                          <p:spTgt spid="83"/>
                                        </p:tgtEl>
                                        <p:attrNameLst>
                                          <p:attrName>style.visibility</p:attrName>
                                        </p:attrNameLst>
                                      </p:cBhvr>
                                      <p:to>
                                        <p:strVal val="visible"/>
                                      </p:to>
                                    </p:set>
                                    <p:animEffect transition="in" filter="wipe(down)">
                                      <p:cBhvr>
                                        <p:cTn id="70" dur="200"/>
                                        <p:tgtEl>
                                          <p:spTgt spid="83"/>
                                        </p:tgtEl>
                                      </p:cBhvr>
                                    </p:animEffect>
                                  </p:childTnLst>
                                </p:cTn>
                              </p:par>
                            </p:childTnLst>
                          </p:cTn>
                        </p:par>
                        <p:par>
                          <p:cTn id="71" fill="hold">
                            <p:stCondLst>
                              <p:cond delay="900"/>
                            </p:stCondLst>
                            <p:childTnLst>
                              <p:par>
                                <p:cTn id="72" presetID="22" presetClass="entr" presetSubtype="8" fill="hold"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wipe(left)">
                                      <p:cBhvr>
                                        <p:cTn id="74" dur="200"/>
                                        <p:tgtEl>
                                          <p:spTgt spid="93"/>
                                        </p:tgtEl>
                                      </p:cBhvr>
                                    </p:animEffect>
                                  </p:childTnLst>
                                </p:cTn>
                              </p:par>
                              <p:par>
                                <p:cTn id="75" presetID="22" presetClass="entr" presetSubtype="8" fill="hold" nodeType="with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left)">
                                      <p:cBhvr>
                                        <p:cTn id="77" dur="200"/>
                                        <p:tgtEl>
                                          <p:spTgt spid="8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wipe(left)">
                                      <p:cBhvr>
                                        <p:cTn id="82" dur="200"/>
                                        <p:tgtEl>
                                          <p:spTgt spid="33"/>
                                        </p:tgtEl>
                                      </p:cBhvr>
                                    </p:animEffect>
                                  </p:childTnLst>
                                </p:cTn>
                              </p:par>
                              <p:par>
                                <p:cTn id="83" presetID="22" presetClass="entr" presetSubtype="8" fill="hold"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wipe(left)">
                                      <p:cBhvr>
                                        <p:cTn id="85" dur="200"/>
                                        <p:tgtEl>
                                          <p:spTgt spid="41"/>
                                        </p:tgtEl>
                                      </p:cBhvr>
                                    </p:animEffect>
                                  </p:childTnLst>
                                </p:cTn>
                              </p:par>
                            </p:childTnLst>
                          </p:cTn>
                        </p:par>
                        <p:par>
                          <p:cTn id="86" fill="hold">
                            <p:stCondLst>
                              <p:cond delay="200"/>
                            </p:stCondLst>
                            <p:childTnLst>
                              <p:par>
                                <p:cTn id="87" presetID="22" presetClass="entr" presetSubtype="8" fill="hold" grpId="0" nodeType="after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wipe(left)">
                                      <p:cBhvr>
                                        <p:cTn id="89" dur="500"/>
                                        <p:tgtEl>
                                          <p:spTgt spid="16"/>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42"/>
                                        </p:tgtEl>
                                        <p:attrNameLst>
                                          <p:attrName>style.visibility</p:attrName>
                                        </p:attrNameLst>
                                      </p:cBhvr>
                                      <p:to>
                                        <p:strVal val="visible"/>
                                      </p:to>
                                    </p:set>
                                    <p:animEffect transition="in" filter="wipe(left)">
                                      <p:cBhvr>
                                        <p:cTn id="92" dur="500"/>
                                        <p:tgtEl>
                                          <p:spTgt spid="4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nodeType="click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wipe(up)">
                                      <p:cBhvr>
                                        <p:cTn id="97" dur="200"/>
                                        <p:tgtEl>
                                          <p:spTgt spid="63"/>
                                        </p:tgtEl>
                                      </p:cBhvr>
                                    </p:animEffect>
                                  </p:childTnLst>
                                </p:cTn>
                              </p:par>
                            </p:childTnLst>
                          </p:cTn>
                        </p:par>
                        <p:par>
                          <p:cTn id="98" fill="hold">
                            <p:stCondLst>
                              <p:cond delay="200"/>
                            </p:stCondLst>
                            <p:childTnLst>
                              <p:par>
                                <p:cTn id="99" presetID="22" presetClass="entr" presetSubtype="8" fill="hold" nodeType="after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wipe(left)">
                                      <p:cBhvr>
                                        <p:cTn id="101" dur="200"/>
                                        <p:tgtEl>
                                          <p:spTgt spid="25"/>
                                        </p:tgtEl>
                                      </p:cBhvr>
                                    </p:animEffect>
                                  </p:childTnLst>
                                </p:cTn>
                              </p:par>
                            </p:childTnLst>
                          </p:cTn>
                        </p:par>
                        <p:par>
                          <p:cTn id="102" fill="hold">
                            <p:stCondLst>
                              <p:cond delay="400"/>
                            </p:stCondLst>
                            <p:childTnLst>
                              <p:par>
                                <p:cTn id="103" presetID="22" presetClass="entr" presetSubtype="8" fill="hold" grpId="0" nodeType="after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wipe(left)">
                                      <p:cBhvr>
                                        <p:cTn id="105" dur="500"/>
                                        <p:tgtEl>
                                          <p:spTgt spid="11"/>
                                        </p:tgtEl>
                                      </p:cBhvr>
                                    </p:animEffect>
                                  </p:childTnLst>
                                </p:cTn>
                              </p:par>
                            </p:childTnLst>
                          </p:cTn>
                        </p:par>
                        <p:par>
                          <p:cTn id="106" fill="hold">
                            <p:stCondLst>
                              <p:cond delay="900"/>
                            </p:stCondLst>
                            <p:childTnLst>
                              <p:par>
                                <p:cTn id="107" presetID="22" presetClass="entr" presetSubtype="8" fill="hold" nodeType="afterEffect">
                                  <p:stCondLst>
                                    <p:cond delay="0"/>
                                  </p:stCondLst>
                                  <p:childTnLst>
                                    <p:set>
                                      <p:cBhvr>
                                        <p:cTn id="108" dur="1" fill="hold">
                                          <p:stCondLst>
                                            <p:cond delay="0"/>
                                          </p:stCondLst>
                                        </p:cTn>
                                        <p:tgtEl>
                                          <p:spTgt spid="103"/>
                                        </p:tgtEl>
                                        <p:attrNameLst>
                                          <p:attrName>style.visibility</p:attrName>
                                        </p:attrNameLst>
                                      </p:cBhvr>
                                      <p:to>
                                        <p:strVal val="visible"/>
                                      </p:to>
                                    </p:set>
                                    <p:animEffect transition="in" filter="wipe(left)">
                                      <p:cBhvr>
                                        <p:cTn id="109" dur="200"/>
                                        <p:tgtEl>
                                          <p:spTgt spid="103"/>
                                        </p:tgtEl>
                                      </p:cBhvr>
                                    </p:animEffect>
                                  </p:childTnLst>
                                </p:cTn>
                              </p:par>
                            </p:childTnLst>
                          </p:cTn>
                        </p:par>
                        <p:par>
                          <p:cTn id="110" fill="hold">
                            <p:stCondLst>
                              <p:cond delay="1100"/>
                            </p:stCondLst>
                            <p:childTnLst>
                              <p:par>
                                <p:cTn id="111" presetID="22" presetClass="entr" presetSubtype="4"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Effect transition="in" filter="wipe(down)">
                                      <p:cBhvr>
                                        <p:cTn id="113" dur="200"/>
                                        <p:tgtEl>
                                          <p:spTgt spid="106"/>
                                        </p:tgtEl>
                                      </p:cBhvr>
                                    </p:animEffect>
                                  </p:childTnLst>
                                </p:cTn>
                              </p:par>
                            </p:childTnLst>
                          </p:cTn>
                        </p:par>
                      </p:childTnLst>
                    </p:cTn>
                  </p:par>
                  <p:par>
                    <p:cTn id="114" fill="hold">
                      <p:stCondLst>
                        <p:cond delay="indefinite"/>
                      </p:stCondLst>
                      <p:childTnLst>
                        <p:par>
                          <p:cTn id="115" fill="hold">
                            <p:stCondLst>
                              <p:cond delay="0"/>
                            </p:stCondLst>
                            <p:childTnLst>
                              <p:par>
                                <p:cTn id="116" presetID="9" presetClass="entr" presetSubtype="0" fill="hold" grpId="0" nodeType="clickEffect">
                                  <p:stCondLst>
                                    <p:cond delay="0"/>
                                  </p:stCondLst>
                                  <p:childTnLst>
                                    <p:set>
                                      <p:cBhvr>
                                        <p:cTn id="117" dur="1" fill="hold">
                                          <p:stCondLst>
                                            <p:cond delay="0"/>
                                          </p:stCondLst>
                                        </p:cTn>
                                        <p:tgtEl>
                                          <p:spTgt spid="13"/>
                                        </p:tgtEl>
                                        <p:attrNameLst>
                                          <p:attrName>style.visibility</p:attrName>
                                        </p:attrNameLst>
                                      </p:cBhvr>
                                      <p:to>
                                        <p:strVal val="visible"/>
                                      </p:to>
                                    </p:set>
                                    <p:animEffect transition="in" filter="dissolve">
                                      <p:cBhvr>
                                        <p:cTn id="118" dur="500"/>
                                        <p:tgtEl>
                                          <p:spTgt spid="13"/>
                                        </p:tgtEl>
                                      </p:cBhvr>
                                    </p:animEffect>
                                  </p:childTnLst>
                                </p:cTn>
                              </p:par>
                            </p:childTnLst>
                          </p:cTn>
                        </p:par>
                        <p:par>
                          <p:cTn id="119" fill="hold">
                            <p:stCondLst>
                              <p:cond delay="500"/>
                            </p:stCondLst>
                            <p:childTnLst>
                              <p:par>
                                <p:cTn id="120" presetID="22" presetClass="entr" presetSubtype="1" fill="hold" nodeType="afterEffect">
                                  <p:stCondLst>
                                    <p:cond delay="0"/>
                                  </p:stCondLst>
                                  <p:childTnLst>
                                    <p:set>
                                      <p:cBhvr>
                                        <p:cTn id="121" dur="1" fill="hold">
                                          <p:stCondLst>
                                            <p:cond delay="0"/>
                                          </p:stCondLst>
                                        </p:cTn>
                                        <p:tgtEl>
                                          <p:spTgt spid="84"/>
                                        </p:tgtEl>
                                        <p:attrNameLst>
                                          <p:attrName>style.visibility</p:attrName>
                                        </p:attrNameLst>
                                      </p:cBhvr>
                                      <p:to>
                                        <p:strVal val="visible"/>
                                      </p:to>
                                    </p:set>
                                    <p:animEffect transition="in" filter="wipe(up)">
                                      <p:cBhvr>
                                        <p:cTn id="122" dur="200"/>
                                        <p:tgtEl>
                                          <p:spTgt spid="84"/>
                                        </p:tgtEl>
                                      </p:cBhvr>
                                    </p:animEffect>
                                  </p:childTnLst>
                                </p:cTn>
                              </p:par>
                            </p:childTnLst>
                          </p:cTn>
                        </p:par>
                        <p:par>
                          <p:cTn id="123" fill="hold">
                            <p:stCondLst>
                              <p:cond delay="700"/>
                            </p:stCondLst>
                            <p:childTnLst>
                              <p:par>
                                <p:cTn id="124" presetID="22" presetClass="entr" presetSubtype="8" fill="hold" nodeType="afterEffect">
                                  <p:stCondLst>
                                    <p:cond delay="0"/>
                                  </p:stCondLst>
                                  <p:childTnLst>
                                    <p:set>
                                      <p:cBhvr>
                                        <p:cTn id="125" dur="1" fill="hold">
                                          <p:stCondLst>
                                            <p:cond delay="0"/>
                                          </p:stCondLst>
                                        </p:cTn>
                                        <p:tgtEl>
                                          <p:spTgt spid="82"/>
                                        </p:tgtEl>
                                        <p:attrNameLst>
                                          <p:attrName>style.visibility</p:attrName>
                                        </p:attrNameLst>
                                      </p:cBhvr>
                                      <p:to>
                                        <p:strVal val="visible"/>
                                      </p:to>
                                    </p:set>
                                    <p:animEffect transition="in" filter="wipe(left)">
                                      <p:cBhvr>
                                        <p:cTn id="126" dur="200"/>
                                        <p:tgtEl>
                                          <p:spTgt spid="82"/>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14"/>
                                        </p:tgtEl>
                                        <p:attrNameLst>
                                          <p:attrName>style.visibility</p:attrName>
                                        </p:attrNameLst>
                                      </p:cBhvr>
                                      <p:to>
                                        <p:strVal val="visible"/>
                                      </p:to>
                                    </p:set>
                                    <p:animEffect transition="in" filter="wipe(left)">
                                      <p:cBhvr>
                                        <p:cTn id="131" dur="500"/>
                                        <p:tgtEl>
                                          <p:spTgt spid="14"/>
                                        </p:tgtEl>
                                      </p:cBhvr>
                                    </p:animEffect>
                                  </p:childTnLst>
                                </p:cTn>
                              </p:par>
                            </p:childTnLst>
                          </p:cTn>
                        </p:par>
                        <p:par>
                          <p:cTn id="132" fill="hold">
                            <p:stCondLst>
                              <p:cond delay="500"/>
                            </p:stCondLst>
                            <p:childTnLst>
                              <p:par>
                                <p:cTn id="133" presetID="22" presetClass="entr" presetSubtype="8" fill="hold" nodeType="afterEffect">
                                  <p:stCondLst>
                                    <p:cond delay="0"/>
                                  </p:stCondLst>
                                  <p:childTnLst>
                                    <p:set>
                                      <p:cBhvr>
                                        <p:cTn id="134" dur="1" fill="hold">
                                          <p:stCondLst>
                                            <p:cond delay="0"/>
                                          </p:stCondLst>
                                        </p:cTn>
                                        <p:tgtEl>
                                          <p:spTgt spid="26"/>
                                        </p:tgtEl>
                                        <p:attrNameLst>
                                          <p:attrName>style.visibility</p:attrName>
                                        </p:attrNameLst>
                                      </p:cBhvr>
                                      <p:to>
                                        <p:strVal val="visible"/>
                                      </p:to>
                                    </p:set>
                                    <p:animEffect transition="in" filter="wipe(left)">
                                      <p:cBhvr>
                                        <p:cTn id="135" dur="200"/>
                                        <p:tgtEl>
                                          <p:spTgt spid="26"/>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15"/>
                                        </p:tgtEl>
                                        <p:attrNameLst>
                                          <p:attrName>style.visibility</p:attrName>
                                        </p:attrNameLst>
                                      </p:cBhvr>
                                      <p:to>
                                        <p:strVal val="visible"/>
                                      </p:to>
                                    </p:set>
                                    <p:animEffect transition="in" filter="wipe(left)">
                                      <p:cBhvr>
                                        <p:cTn id="140" dur="500"/>
                                        <p:tgtEl>
                                          <p:spTgt spid="15"/>
                                        </p:tgtEl>
                                      </p:cBhvr>
                                    </p:animEffect>
                                  </p:childTnLst>
                                </p:cTn>
                              </p:par>
                            </p:childTnLst>
                          </p:cTn>
                        </p:par>
                        <p:par>
                          <p:cTn id="141" fill="hold">
                            <p:stCondLst>
                              <p:cond delay="500"/>
                            </p:stCondLst>
                            <p:childTnLst>
                              <p:par>
                                <p:cTn id="142" presetID="22" presetClass="entr" presetSubtype="1" fill="hold" nodeType="afterEffect">
                                  <p:stCondLst>
                                    <p:cond delay="0"/>
                                  </p:stCondLst>
                                  <p:childTnLst>
                                    <p:set>
                                      <p:cBhvr>
                                        <p:cTn id="143" dur="1" fill="hold">
                                          <p:stCondLst>
                                            <p:cond delay="0"/>
                                          </p:stCondLst>
                                        </p:cTn>
                                        <p:tgtEl>
                                          <p:spTgt spid="52"/>
                                        </p:tgtEl>
                                        <p:attrNameLst>
                                          <p:attrName>style.visibility</p:attrName>
                                        </p:attrNameLst>
                                      </p:cBhvr>
                                      <p:to>
                                        <p:strVal val="visible"/>
                                      </p:to>
                                    </p:set>
                                    <p:animEffect transition="in" filter="wipe(up)">
                                      <p:cBhvr>
                                        <p:cTn id="144" dur="200"/>
                                        <p:tgtEl>
                                          <p:spTgt spid="52"/>
                                        </p:tgtEl>
                                      </p:cBhvr>
                                    </p:animEffect>
                                  </p:childTnLst>
                                </p:cTn>
                              </p:par>
                            </p:childTnLst>
                          </p:cTn>
                        </p:par>
                        <p:par>
                          <p:cTn id="145" fill="hold">
                            <p:stCondLst>
                              <p:cond delay="700"/>
                            </p:stCondLst>
                            <p:childTnLst>
                              <p:par>
                                <p:cTn id="146" presetID="22" presetClass="entr" presetSubtype="8"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wipe(left)">
                                      <p:cBhvr>
                                        <p:cTn id="148" dur="200"/>
                                        <p:tgtEl>
                                          <p:spTgt spid="55"/>
                                        </p:tgtEl>
                                      </p:cBhvr>
                                    </p:animEffect>
                                  </p:childTnLst>
                                </p:cTn>
                              </p:par>
                            </p:childTnLst>
                          </p:cTn>
                        </p:par>
                        <p:par>
                          <p:cTn id="149" fill="hold">
                            <p:stCondLst>
                              <p:cond delay="900"/>
                            </p:stCondLst>
                            <p:childTnLst>
                              <p:par>
                                <p:cTn id="150" presetID="22" presetClass="entr" presetSubtype="8" fill="hold"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left)">
                                      <p:cBhvr>
                                        <p:cTn id="152" dur="200"/>
                                        <p:tgtEl>
                                          <p:spTgt spid="27"/>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childTnLst>
                                    <p:set>
                                      <p:cBhvr>
                                        <p:cTn id="156" dur="1" fill="hold">
                                          <p:stCondLst>
                                            <p:cond delay="0"/>
                                          </p:stCondLst>
                                        </p:cTn>
                                        <p:tgtEl>
                                          <p:spTgt spid="44"/>
                                        </p:tgtEl>
                                        <p:attrNameLst>
                                          <p:attrName>style.visibility</p:attrName>
                                        </p:attrNameLst>
                                      </p:cBhvr>
                                      <p:to>
                                        <p:strVal val="visible"/>
                                      </p:to>
                                    </p:set>
                                    <p:animEffect transition="in" filter="wipe(left)">
                                      <p:cBhvr>
                                        <p:cTn id="157" dur="500"/>
                                        <p:tgtEl>
                                          <p:spTgt spid="44"/>
                                        </p:tgtEl>
                                      </p:cBhvr>
                                    </p:animEffect>
                                  </p:childTnLst>
                                </p:cTn>
                              </p:par>
                            </p:childTnLst>
                          </p:cTn>
                        </p:par>
                        <p:par>
                          <p:cTn id="158" fill="hold">
                            <p:stCondLst>
                              <p:cond delay="500"/>
                            </p:stCondLst>
                            <p:childTnLst>
                              <p:par>
                                <p:cTn id="159" presetID="22" presetClass="entr" presetSubtype="8" fill="hold" nodeType="afterEffect">
                                  <p:stCondLst>
                                    <p:cond delay="0"/>
                                  </p:stCondLst>
                                  <p:childTnLst>
                                    <p:set>
                                      <p:cBhvr>
                                        <p:cTn id="160" dur="1" fill="hold">
                                          <p:stCondLst>
                                            <p:cond delay="0"/>
                                          </p:stCondLst>
                                        </p:cTn>
                                        <p:tgtEl>
                                          <p:spTgt spid="37"/>
                                        </p:tgtEl>
                                        <p:attrNameLst>
                                          <p:attrName>style.visibility</p:attrName>
                                        </p:attrNameLst>
                                      </p:cBhvr>
                                      <p:to>
                                        <p:strVal val="visible"/>
                                      </p:to>
                                    </p:set>
                                    <p:animEffect transition="in" filter="wipe(left)">
                                      <p:cBhvr>
                                        <p:cTn id="161" dur="200"/>
                                        <p:tgtEl>
                                          <p:spTgt spid="37"/>
                                        </p:tgtEl>
                                      </p:cBhvr>
                                    </p:animEffect>
                                  </p:childTnLst>
                                </p:cTn>
                              </p:par>
                            </p:childTnLst>
                          </p:cTn>
                        </p:par>
                        <p:par>
                          <p:cTn id="162" fill="hold">
                            <p:stCondLst>
                              <p:cond delay="700"/>
                            </p:stCondLst>
                            <p:childTnLst>
                              <p:par>
                                <p:cTn id="163" presetID="22" presetClass="entr" presetSubtype="8" fill="hold" nodeType="afterEffect">
                                  <p:stCondLst>
                                    <p:cond delay="0"/>
                                  </p:stCondLst>
                                  <p:childTnLst>
                                    <p:set>
                                      <p:cBhvr>
                                        <p:cTn id="164" dur="1" fill="hold">
                                          <p:stCondLst>
                                            <p:cond delay="0"/>
                                          </p:stCondLst>
                                        </p:cTn>
                                        <p:tgtEl>
                                          <p:spTgt spid="40"/>
                                        </p:tgtEl>
                                        <p:attrNameLst>
                                          <p:attrName>style.visibility</p:attrName>
                                        </p:attrNameLst>
                                      </p:cBhvr>
                                      <p:to>
                                        <p:strVal val="visible"/>
                                      </p:to>
                                    </p:set>
                                    <p:animEffect transition="in" filter="wipe(left)">
                                      <p:cBhvr>
                                        <p:cTn id="165" dur="200"/>
                                        <p:tgtEl>
                                          <p:spTgt spid="40"/>
                                        </p:tgtEl>
                                      </p:cBhvr>
                                    </p:animEffect>
                                  </p:childTnLst>
                                </p:cTn>
                              </p:par>
                            </p:childTnLst>
                          </p:cTn>
                        </p:par>
                        <p:par>
                          <p:cTn id="166" fill="hold">
                            <p:stCondLst>
                              <p:cond delay="900"/>
                            </p:stCondLst>
                            <p:childTnLst>
                              <p:par>
                                <p:cTn id="167" presetID="22" presetClass="entr" presetSubtype="8" fill="hold" grpId="0" nodeType="afterEffect">
                                  <p:stCondLst>
                                    <p:cond delay="0"/>
                                  </p:stCondLst>
                                  <p:childTnLst>
                                    <p:set>
                                      <p:cBhvr>
                                        <p:cTn id="168" dur="1" fill="hold">
                                          <p:stCondLst>
                                            <p:cond delay="0"/>
                                          </p:stCondLst>
                                        </p:cTn>
                                        <p:tgtEl>
                                          <p:spTgt spid="17"/>
                                        </p:tgtEl>
                                        <p:attrNameLst>
                                          <p:attrName>style.visibility</p:attrName>
                                        </p:attrNameLst>
                                      </p:cBhvr>
                                      <p:to>
                                        <p:strVal val="visible"/>
                                      </p:to>
                                    </p:set>
                                    <p:animEffect transition="in" filter="wipe(left)">
                                      <p:cBhvr>
                                        <p:cTn id="16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44" grpId="0" animBg="1"/>
      <p:bldP spid="4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385037"/>
            <a:ext cx="7772400" cy="1468800"/>
          </a:xfrm>
        </p:spPr>
        <p:txBody>
          <a:bodyPr>
            <a:normAutofit/>
          </a:bodyPr>
          <a:lstStyle/>
          <a:p>
            <a:pPr algn="ctr"/>
            <a:r>
              <a:rPr lang="en-US" altLang="zh-CN" sz="4400" dirty="0" smtClean="0"/>
              <a:t>HCE</a:t>
            </a:r>
            <a:r>
              <a:rPr lang="zh-CN" altLang="en-US" sz="4400" dirty="0" smtClean="0"/>
              <a:t>与其他违规的界定</a:t>
            </a:r>
            <a:endParaRPr lang="en-US" sz="4400" dirty="0"/>
          </a:p>
        </p:txBody>
      </p:sp>
      <p:sp>
        <p:nvSpPr>
          <p:cNvPr id="3" name="Text Placeholder 2"/>
          <p:cNvSpPr>
            <a:spLocks noGrp="1"/>
          </p:cNvSpPr>
          <p:nvPr>
            <p:ph type="body" idx="1"/>
          </p:nvPr>
        </p:nvSpPr>
        <p:spPr/>
        <p:txBody>
          <a:bodyPr/>
          <a:lstStyle/>
          <a:p>
            <a:r>
              <a:rPr lang="zh-CN" altLang="en-US" dirty="0" smtClean="0"/>
              <a:t> </a:t>
            </a:r>
            <a:endParaRPr lang="en-US" dirty="0"/>
          </a:p>
        </p:txBody>
      </p:sp>
    </p:spTree>
    <p:extLst>
      <p:ext uri="{BB962C8B-B14F-4D97-AF65-F5344CB8AC3E}">
        <p14:creationId xmlns:p14="http://schemas.microsoft.com/office/powerpoint/2010/main" val="1713372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HCE</a:t>
            </a:r>
            <a:r>
              <a:rPr lang="zh-CN" altLang="en-US" dirty="0" smtClean="0"/>
              <a:t>与</a:t>
            </a:r>
            <a:r>
              <a:rPr lang="en-US" altLang="zh-CN" dirty="0" smtClean="0"/>
              <a:t>MPE</a:t>
            </a:r>
            <a:r>
              <a:rPr lang="zh-CN" altLang="en-US" dirty="0" smtClean="0"/>
              <a:t>的区分</a:t>
            </a:r>
            <a:endParaRPr lang="en-US" dirty="0"/>
          </a:p>
        </p:txBody>
      </p:sp>
      <p:sp>
        <p:nvSpPr>
          <p:cNvPr id="3" name="Content Placeholder 2"/>
          <p:cNvSpPr>
            <a:spLocks noGrp="1"/>
          </p:cNvSpPr>
          <p:nvPr>
            <p:ph sz="half" idx="1"/>
          </p:nvPr>
        </p:nvSpPr>
        <p:spPr>
          <a:xfrm>
            <a:off x="457200" y="1849797"/>
            <a:ext cx="7772400" cy="1698075"/>
          </a:xfrm>
        </p:spPr>
        <p:txBody>
          <a:bodyPr/>
          <a:lstStyle/>
          <a:p>
            <a:r>
              <a:rPr lang="zh-CN" altLang="en-US" b="1" dirty="0"/>
              <a:t>游戏前程序已完成后再发生的</a:t>
            </a:r>
            <a:r>
              <a:rPr lang="zh-CN" altLang="en-US" b="1" dirty="0" smtClean="0"/>
              <a:t>失误不再属于</a:t>
            </a:r>
            <a:r>
              <a:rPr lang="en-US" altLang="zh-CN" b="1" dirty="0" smtClean="0"/>
              <a:t>MPE</a:t>
            </a:r>
            <a:r>
              <a:rPr lang="zh-CN" altLang="en-US" b="1" dirty="0" smtClean="0"/>
              <a:t>。</a:t>
            </a:r>
            <a:endParaRPr lang="en-US" altLang="zh-CN" b="1" dirty="0" smtClean="0"/>
          </a:p>
          <a:p>
            <a:r>
              <a:rPr lang="zh-CN" altLang="en-US" b="1" dirty="0" smtClean="0"/>
              <a:t>再调度之后占卜多张牌属于</a:t>
            </a:r>
            <a:r>
              <a:rPr lang="en-US" altLang="zh-CN" b="1" dirty="0" smtClean="0"/>
              <a:t>HCE</a:t>
            </a:r>
            <a:r>
              <a:rPr lang="zh-CN" altLang="en-US" b="1" dirty="0" smtClean="0"/>
              <a:t>。</a:t>
            </a:r>
            <a:endParaRPr lang="en-US" b="1" dirty="0"/>
          </a:p>
        </p:txBody>
      </p:sp>
      <p:sp>
        <p:nvSpPr>
          <p:cNvPr id="4" name="Content Placeholder 3"/>
          <p:cNvSpPr>
            <a:spLocks noGrp="1"/>
          </p:cNvSpPr>
          <p:nvPr>
            <p:ph sz="half" idx="2"/>
          </p:nvPr>
        </p:nvSpPr>
        <p:spPr>
          <a:xfrm>
            <a:off x="4416552" y="3547872"/>
            <a:ext cx="3813048" cy="2764537"/>
          </a:xfrm>
        </p:spPr>
        <p:txBody>
          <a:bodyPr/>
          <a:lstStyle/>
          <a:p>
            <a:r>
              <a:rPr lang="zh-CN" altLang="en-US" dirty="0" smtClean="0"/>
              <a:t>磊哥在调度到</a:t>
            </a:r>
            <a:r>
              <a:rPr lang="en-US" altLang="zh-CN" dirty="0" smtClean="0"/>
              <a:t>6</a:t>
            </a:r>
            <a:r>
              <a:rPr lang="zh-CN" altLang="en-US" dirty="0" smtClean="0"/>
              <a:t>张后，占卜了一张牌，又要求再调度。</a:t>
            </a:r>
            <a:endParaRPr lang="en-US" altLang="zh-CN" dirty="0" smtClean="0"/>
          </a:p>
          <a:p>
            <a:r>
              <a:rPr lang="zh-CN" altLang="en-US" dirty="0" smtClean="0"/>
              <a:t>红罐在起手时抓了</a:t>
            </a:r>
            <a:r>
              <a:rPr lang="en-US" altLang="zh-CN" dirty="0" smtClean="0"/>
              <a:t>8</a:t>
            </a:r>
            <a:r>
              <a:rPr lang="zh-CN" altLang="en-US" dirty="0" smtClean="0"/>
              <a:t>张牌。</a:t>
            </a:r>
            <a:endParaRPr lang="en-US" dirty="0"/>
          </a:p>
        </p:txBody>
      </p:sp>
      <p:sp>
        <p:nvSpPr>
          <p:cNvPr id="6" name="Content Placeholder 2"/>
          <p:cNvSpPr txBox="1">
            <a:spLocks/>
          </p:cNvSpPr>
          <p:nvPr/>
        </p:nvSpPr>
        <p:spPr>
          <a:xfrm>
            <a:off x="457200" y="3547872"/>
            <a:ext cx="3813048" cy="2764538"/>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zh-CN" altLang="en-US" dirty="0" smtClean="0"/>
              <a:t>朱部在调度到</a:t>
            </a:r>
            <a:r>
              <a:rPr lang="en-US" altLang="zh-CN" dirty="0" smtClean="0"/>
              <a:t>6</a:t>
            </a:r>
            <a:r>
              <a:rPr lang="zh-CN" altLang="en-US" dirty="0" smtClean="0"/>
              <a:t>张并保留后，占卜了牌库顶两张牌。</a:t>
            </a:r>
            <a:endParaRPr lang="en-US" altLang="zh-CN" dirty="0" smtClean="0"/>
          </a:p>
          <a:p>
            <a:r>
              <a:rPr lang="zh-CN" altLang="en-US" dirty="0" smtClean="0"/>
              <a:t>莎莎在进行到第二个回合的时候，发现手上多了一张牌。</a:t>
            </a:r>
            <a:endParaRPr lang="en-US" dirty="0"/>
          </a:p>
        </p:txBody>
      </p:sp>
    </p:spTree>
    <p:extLst>
      <p:ext uri="{BB962C8B-B14F-4D97-AF65-F5344CB8AC3E}">
        <p14:creationId xmlns:p14="http://schemas.microsoft.com/office/powerpoint/2010/main" val="1256382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dissolv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dissolve">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dissolve">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dissolve">
                                      <p:cBhvr>
                                        <p:cTn id="3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HCE</a:t>
            </a:r>
            <a:r>
              <a:rPr lang="zh-CN" altLang="en-US" dirty="0" smtClean="0"/>
              <a:t>与</a:t>
            </a:r>
            <a:r>
              <a:rPr lang="en-US" altLang="zh-CN" dirty="0" smtClean="0"/>
              <a:t>LEC</a:t>
            </a:r>
            <a:r>
              <a:rPr lang="zh-CN" altLang="en-US" dirty="0" smtClean="0"/>
              <a:t>的区分</a:t>
            </a:r>
            <a:endParaRPr lang="en-US" dirty="0"/>
          </a:p>
        </p:txBody>
      </p:sp>
      <p:sp>
        <p:nvSpPr>
          <p:cNvPr id="3" name="Content Placeholder 2"/>
          <p:cNvSpPr>
            <a:spLocks noGrp="1"/>
          </p:cNvSpPr>
          <p:nvPr>
            <p:ph sz="half" idx="1"/>
          </p:nvPr>
        </p:nvSpPr>
        <p:spPr>
          <a:xfrm>
            <a:off x="457200" y="1849797"/>
            <a:ext cx="7772400" cy="2008971"/>
          </a:xfrm>
        </p:spPr>
        <p:txBody>
          <a:bodyPr/>
          <a:lstStyle/>
          <a:p>
            <a:r>
              <a:rPr lang="en-US" altLang="zh-CN" dirty="0" smtClean="0"/>
              <a:t>LEC</a:t>
            </a:r>
            <a:r>
              <a:rPr lang="zh-CN" altLang="en-US" dirty="0" smtClean="0"/>
              <a:t>主要处理的是牌手因为</a:t>
            </a:r>
            <a:r>
              <a:rPr lang="zh-CN" altLang="en-US" u="sng" dirty="0" smtClean="0"/>
              <a:t>手脚笨拙</a:t>
            </a:r>
            <a:r>
              <a:rPr lang="zh-CN" altLang="en-US" dirty="0" smtClean="0"/>
              <a:t>导致看到了</a:t>
            </a:r>
            <a:r>
              <a:rPr lang="zh-CN" altLang="en-US" u="sng" dirty="0" smtClean="0"/>
              <a:t>牌库</a:t>
            </a:r>
            <a:r>
              <a:rPr lang="zh-CN" altLang="en-US" dirty="0" smtClean="0"/>
              <a:t>中不应看到的牌；</a:t>
            </a:r>
            <a:endParaRPr lang="en-US" altLang="zh-CN" dirty="0" smtClean="0"/>
          </a:p>
          <a:p>
            <a:pPr lvl="1"/>
            <a:r>
              <a:rPr lang="zh-CN" altLang="en-US" dirty="0" smtClean="0"/>
              <a:t>如果涉及的牌张没有加入另一个牌叠，那么就不属于</a:t>
            </a:r>
            <a:r>
              <a:rPr lang="en-US" altLang="zh-CN" dirty="0" smtClean="0"/>
              <a:t>HCE</a:t>
            </a:r>
            <a:r>
              <a:rPr lang="zh-CN" altLang="en-US" dirty="0" smtClean="0"/>
              <a:t>；</a:t>
            </a:r>
            <a:endParaRPr lang="en-US" altLang="zh-CN" dirty="0" smtClean="0"/>
          </a:p>
          <a:p>
            <a:pPr lvl="1"/>
            <a:r>
              <a:rPr lang="zh-CN" altLang="en-US" dirty="0" smtClean="0"/>
              <a:t>如果涉及的牌张本就不是牌库中的，那么就不属于</a:t>
            </a:r>
            <a:r>
              <a:rPr lang="en-US" altLang="zh-CN" dirty="0" smtClean="0"/>
              <a:t>LEC</a:t>
            </a:r>
            <a:r>
              <a:rPr lang="zh-CN" altLang="en-US" dirty="0" smtClean="0"/>
              <a:t>。</a:t>
            </a:r>
            <a:endParaRPr lang="en-US" altLang="zh-CN" dirty="0" smtClean="0"/>
          </a:p>
          <a:p>
            <a:r>
              <a:rPr lang="en-US" altLang="zh-CN" i="1" dirty="0" smtClean="0"/>
              <a:t>HCE</a:t>
            </a:r>
            <a:r>
              <a:rPr lang="zh-CN" altLang="en-US" i="1" dirty="0" smtClean="0"/>
              <a:t>主要处理的是牌手因故拿起了多的牌</a:t>
            </a:r>
            <a:r>
              <a:rPr lang="en-US" altLang="zh-CN" i="1" dirty="0" smtClean="0"/>
              <a:t>/</a:t>
            </a:r>
            <a:r>
              <a:rPr lang="zh-CN" altLang="en-US" i="1" dirty="0" smtClean="0"/>
              <a:t>将多的牌混进了其他牌叠；</a:t>
            </a:r>
            <a:endParaRPr lang="en-US" altLang="zh-CN" i="1" dirty="0" smtClean="0"/>
          </a:p>
          <a:p>
            <a:pPr lvl="1"/>
            <a:r>
              <a:rPr lang="zh-CN" altLang="en-US" i="1" dirty="0" smtClean="0"/>
              <a:t>如果拿起多的牌是因为牌套粘连、碰掉牌等非意识的因素，则不属于</a:t>
            </a:r>
            <a:r>
              <a:rPr lang="en-US" altLang="zh-CN" i="1" dirty="0" smtClean="0"/>
              <a:t>HCE</a:t>
            </a:r>
            <a:r>
              <a:rPr lang="zh-CN" altLang="en-US" i="1" dirty="0" smtClean="0"/>
              <a:t>。</a:t>
            </a:r>
            <a:endParaRPr lang="en-US" i="1" dirty="0"/>
          </a:p>
        </p:txBody>
      </p:sp>
      <p:sp>
        <p:nvSpPr>
          <p:cNvPr id="4" name="Content Placeholder 3"/>
          <p:cNvSpPr>
            <a:spLocks noGrp="1"/>
          </p:cNvSpPr>
          <p:nvPr>
            <p:ph sz="half" idx="2"/>
          </p:nvPr>
        </p:nvSpPr>
        <p:spPr>
          <a:xfrm>
            <a:off x="4416552" y="3858768"/>
            <a:ext cx="3813048" cy="2453641"/>
          </a:xfrm>
        </p:spPr>
        <p:txBody>
          <a:bodyPr/>
          <a:lstStyle/>
          <a:p>
            <a:r>
              <a:rPr lang="zh-CN" altLang="en-US" dirty="0" smtClean="0"/>
              <a:t>小红在操控</a:t>
            </a:r>
            <a:r>
              <a:rPr lang="en-US" altLang="zh-CN" dirty="0" smtClean="0"/>
              <a:t>2</a:t>
            </a:r>
            <a:r>
              <a:rPr lang="zh-CN" altLang="en-US" dirty="0" smtClean="0"/>
              <a:t>个鹏洛客的情况下，为杰斯的誓约的触发式异能看了牌库顶的三张牌。</a:t>
            </a:r>
            <a:endParaRPr lang="en-US" altLang="zh-CN" dirty="0" smtClean="0"/>
          </a:p>
          <a:p>
            <a:r>
              <a:rPr lang="zh-CN" altLang="en-US" dirty="0" smtClean="0"/>
              <a:t>拉面因为使用历时挖掘使用惯了，在结算征召军伍的时候也习惯性的拿起了七张牌。</a:t>
            </a:r>
            <a:endParaRPr lang="en-US" dirty="0"/>
          </a:p>
        </p:txBody>
      </p:sp>
      <p:sp>
        <p:nvSpPr>
          <p:cNvPr id="6" name="Content Placeholder 2"/>
          <p:cNvSpPr txBox="1">
            <a:spLocks/>
          </p:cNvSpPr>
          <p:nvPr/>
        </p:nvSpPr>
        <p:spPr>
          <a:xfrm>
            <a:off x="457200" y="3858768"/>
            <a:ext cx="3813048" cy="2453642"/>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zh-CN" altLang="en-US" dirty="0" smtClean="0"/>
              <a:t>阿狸在抓牌的时候，由于牌套太污太黏，抓起了两张牌。</a:t>
            </a:r>
            <a:endParaRPr lang="en-US" altLang="zh-CN" dirty="0" smtClean="0"/>
          </a:p>
          <a:p>
            <a:r>
              <a:rPr lang="zh-CN" altLang="en-US" dirty="0" smtClean="0"/>
              <a:t>奶奶在拿起历时挖掘的七张牌时，不小心把第八张牌带了下来。</a:t>
            </a:r>
            <a:endParaRPr lang="en-US" dirty="0"/>
          </a:p>
        </p:txBody>
      </p:sp>
      <p:pic>
        <p:nvPicPr>
          <p:cNvPr id="5" name="Picture 4"/>
          <p:cNvPicPr>
            <a:picLocks noChangeAspect="1"/>
          </p:cNvPicPr>
          <p:nvPr/>
        </p:nvPicPr>
        <p:blipFill>
          <a:blip r:embed="rId3"/>
          <a:stretch>
            <a:fillRect/>
          </a:stretch>
        </p:blipFill>
        <p:spPr>
          <a:xfrm>
            <a:off x="2534361" y="3858768"/>
            <a:ext cx="1882191" cy="2684536"/>
          </a:xfrm>
          <a:prstGeom prst="rect">
            <a:avLst/>
          </a:prstGeom>
        </p:spPr>
      </p:pic>
    </p:spTree>
    <p:extLst>
      <p:ext uri="{BB962C8B-B14F-4D97-AF65-F5344CB8AC3E}">
        <p14:creationId xmlns:p14="http://schemas.microsoft.com/office/powerpoint/2010/main" val="528573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heckerboard(across)">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dissolv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dissolve">
                                      <p:cBhvr>
                                        <p:cTn id="42" dur="500"/>
                                        <p:tgtEl>
                                          <p:spTgt spid="4">
                                            <p:txEl>
                                              <p:pRg st="0" end="0"/>
                                            </p:txEl>
                                          </p:spTgt>
                                        </p:tgtEl>
                                      </p:cBhvr>
                                    </p:animEffect>
                                  </p:childTnLst>
                                </p:cTn>
                              </p:par>
                              <p:par>
                                <p:cTn id="43" presetID="9"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dissolve">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xit" presetSubtype="0" fill="hold" nodeType="clickEffect">
                                  <p:stCondLst>
                                    <p:cond delay="0"/>
                                  </p:stCondLst>
                                  <p:childTnLst>
                                    <p:animEffect transition="out" filter="dissolve">
                                      <p:cBhvr>
                                        <p:cTn id="49" dur="500"/>
                                        <p:tgtEl>
                                          <p:spTgt spid="5"/>
                                        </p:tgtEl>
                                      </p:cBhvr>
                                    </p:animEffect>
                                    <p:set>
                                      <p:cBhvr>
                                        <p:cTn id="50" dur="1" fill="hold">
                                          <p:stCondLst>
                                            <p:cond delay="499"/>
                                          </p:stCondLst>
                                        </p:cTn>
                                        <p:tgtEl>
                                          <p:spTgt spid="5"/>
                                        </p:tgtEl>
                                        <p:attrNameLst>
                                          <p:attrName>style.visibility</p:attrName>
                                        </p:attrNameLst>
                                      </p:cBhvr>
                                      <p:to>
                                        <p:strVal val="hidden"/>
                                      </p:to>
                                    </p:set>
                                  </p:childTnLst>
                                </p:cTn>
                              </p:par>
                            </p:childTnLst>
                          </p:cTn>
                        </p:par>
                        <p:par>
                          <p:cTn id="51" fill="hold">
                            <p:stCondLst>
                              <p:cond delay="500"/>
                            </p:stCondLst>
                            <p:childTnLst>
                              <p:par>
                                <p:cTn id="52" presetID="9" presetClass="entr" presetSubtype="0" fill="hold" nodeType="afterEffect">
                                  <p:stCondLst>
                                    <p:cond delay="0"/>
                                  </p:stCondLst>
                                  <p:childTnLst>
                                    <p:set>
                                      <p:cBhvr>
                                        <p:cTn id="53" dur="1" fill="hold">
                                          <p:stCondLst>
                                            <p:cond delay="0"/>
                                          </p:stCondLst>
                                        </p:cTn>
                                        <p:tgtEl>
                                          <p:spTgt spid="6">
                                            <p:txEl>
                                              <p:pRg st="1" end="1"/>
                                            </p:txEl>
                                          </p:spTgt>
                                        </p:tgtEl>
                                        <p:attrNameLst>
                                          <p:attrName>style.visibility</p:attrName>
                                        </p:attrNameLst>
                                      </p:cBhvr>
                                      <p:to>
                                        <p:strVal val="visible"/>
                                      </p:to>
                                    </p:set>
                                    <p:animEffect transition="in" filter="dissolve">
                                      <p:cBhvr>
                                        <p:cTn id="54" dur="500"/>
                                        <p:tgtEl>
                                          <p:spTgt spid="6">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4">
                                            <p:txEl>
                                              <p:pRg st="1" end="1"/>
                                            </p:txEl>
                                          </p:spTgt>
                                        </p:tgtEl>
                                        <p:attrNameLst>
                                          <p:attrName>style.visibility</p:attrName>
                                        </p:attrNameLst>
                                      </p:cBhvr>
                                      <p:to>
                                        <p:strVal val="visible"/>
                                      </p:to>
                                    </p:set>
                                    <p:animEffect transition="in" filter="dissolve">
                                      <p:cBhvr>
                                        <p:cTn id="5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1"/>
            <a:ext cx="7772400" cy="1456267"/>
          </a:xfrm>
        </p:spPr>
        <p:txBody>
          <a:bodyPr/>
          <a:lstStyle/>
          <a:p>
            <a:r>
              <a:rPr lang="en-US" altLang="zh-CN" dirty="0" smtClean="0"/>
              <a:t>HCE</a:t>
            </a:r>
            <a:r>
              <a:rPr lang="zh-CN" altLang="en-US" dirty="0" smtClean="0"/>
              <a:t>与</a:t>
            </a:r>
            <a:r>
              <a:rPr lang="en-US" altLang="zh-CN" dirty="0" smtClean="0"/>
              <a:t>GRV</a:t>
            </a:r>
            <a:r>
              <a:rPr lang="zh-CN" altLang="en-US" dirty="0" smtClean="0"/>
              <a:t>的区分</a:t>
            </a:r>
            <a:endParaRPr lang="en-US" dirty="0"/>
          </a:p>
        </p:txBody>
      </p:sp>
      <p:sp>
        <p:nvSpPr>
          <p:cNvPr id="3" name="Content Placeholder 2"/>
          <p:cNvSpPr>
            <a:spLocks noGrp="1"/>
          </p:cNvSpPr>
          <p:nvPr>
            <p:ph sz="half" idx="1"/>
          </p:nvPr>
        </p:nvSpPr>
        <p:spPr>
          <a:xfrm>
            <a:off x="457200" y="1849797"/>
            <a:ext cx="7772400" cy="1698075"/>
          </a:xfrm>
        </p:spPr>
        <p:txBody>
          <a:bodyPr/>
          <a:lstStyle/>
          <a:p>
            <a:r>
              <a:rPr lang="zh-CN" altLang="en-US" dirty="0" smtClean="0"/>
              <a:t>如果是原本能用公开信息修正的失误、或对手本应能在错误发生之前发现，但许可了错误的发生，则应使用</a:t>
            </a:r>
            <a:r>
              <a:rPr lang="en-US" altLang="zh-CN" dirty="0" smtClean="0"/>
              <a:t>GRV</a:t>
            </a:r>
            <a:r>
              <a:rPr lang="zh-CN" altLang="en-US" dirty="0" smtClean="0"/>
              <a:t>来处理</a:t>
            </a:r>
            <a:endParaRPr lang="en-US" dirty="0"/>
          </a:p>
        </p:txBody>
      </p:sp>
      <p:sp>
        <p:nvSpPr>
          <p:cNvPr id="5" name="Content Placeholder 4"/>
          <p:cNvSpPr>
            <a:spLocks noGrp="1"/>
          </p:cNvSpPr>
          <p:nvPr>
            <p:ph sz="half" idx="2"/>
          </p:nvPr>
        </p:nvSpPr>
        <p:spPr>
          <a:xfrm>
            <a:off x="1188721" y="3657600"/>
            <a:ext cx="6199632" cy="1892808"/>
          </a:xfrm>
        </p:spPr>
        <p:txBody>
          <a:bodyPr/>
          <a:lstStyle/>
          <a:p>
            <a:r>
              <a:rPr lang="zh-CN" altLang="en-US" dirty="0" smtClean="0"/>
              <a:t>小平支付</a:t>
            </a:r>
            <a:r>
              <a:rPr lang="en-US" altLang="zh-CN" dirty="0" smtClean="0"/>
              <a:t>{G}</a:t>
            </a:r>
            <a:r>
              <a:rPr lang="zh-CN" altLang="en-US" dirty="0" smtClean="0"/>
              <a:t>施放了脑力激荡，对手表示</a:t>
            </a:r>
            <a:r>
              <a:rPr lang="en-US" altLang="zh-CN" dirty="0" smtClean="0"/>
              <a:t>OK</a:t>
            </a:r>
            <a:r>
              <a:rPr lang="zh-CN" altLang="en-US" dirty="0" smtClean="0"/>
              <a:t>。在小平抓起了牌之后才发现失误；</a:t>
            </a:r>
            <a:endParaRPr lang="en-US" altLang="zh-CN" dirty="0" smtClean="0"/>
          </a:p>
          <a:p>
            <a:r>
              <a:rPr lang="zh-CN" altLang="en-US" dirty="0" smtClean="0"/>
              <a:t>包子使用瞥视恶念将对手牌库顶的</a:t>
            </a:r>
            <a:r>
              <a:rPr lang="en-US" altLang="zh-CN" dirty="0" smtClean="0"/>
              <a:t>11</a:t>
            </a:r>
            <a:r>
              <a:rPr lang="zh-CN" altLang="en-US" dirty="0" smtClean="0"/>
              <a:t>张牌放进坟墓场；</a:t>
            </a:r>
            <a:endParaRPr lang="en-US" dirty="0"/>
          </a:p>
        </p:txBody>
      </p:sp>
    </p:spTree>
    <p:extLst>
      <p:ext uri="{BB962C8B-B14F-4D97-AF65-F5344CB8AC3E}">
        <p14:creationId xmlns:p14="http://schemas.microsoft.com/office/powerpoint/2010/main" val="85165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dissolv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dissolve">
                                      <p:cBhvr>
                                        <p:cTn id="2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385037"/>
            <a:ext cx="7772400" cy="1468800"/>
          </a:xfrm>
        </p:spPr>
        <p:txBody>
          <a:bodyPr>
            <a:normAutofit/>
          </a:bodyPr>
          <a:lstStyle/>
          <a:p>
            <a:pPr algn="ctr"/>
            <a:r>
              <a:rPr lang="zh-CN" altLang="en-US" sz="4400" dirty="0" smtClean="0"/>
              <a:t>讨论题</a:t>
            </a:r>
            <a:endParaRPr lang="en-US" sz="4400" dirty="0"/>
          </a:p>
        </p:txBody>
      </p:sp>
      <p:sp>
        <p:nvSpPr>
          <p:cNvPr id="3" name="Text Placeholder 2"/>
          <p:cNvSpPr>
            <a:spLocks noGrp="1"/>
          </p:cNvSpPr>
          <p:nvPr>
            <p:ph type="body" idx="1"/>
          </p:nvPr>
        </p:nvSpPr>
        <p:spPr/>
        <p:txBody>
          <a:bodyPr/>
          <a:lstStyle/>
          <a:p>
            <a:r>
              <a:rPr lang="zh-CN" altLang="en-US" dirty="0" smtClean="0"/>
              <a:t> </a:t>
            </a:r>
            <a:endParaRPr lang="en-US" dirty="0"/>
          </a:p>
        </p:txBody>
      </p:sp>
    </p:spTree>
    <p:extLst>
      <p:ext uri="{BB962C8B-B14F-4D97-AF65-F5344CB8AC3E}">
        <p14:creationId xmlns:p14="http://schemas.microsoft.com/office/powerpoint/2010/main" val="176830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HCE</a:t>
            </a:r>
            <a:r>
              <a:rPr lang="zh-CN" altLang="en-US" dirty="0" smtClean="0"/>
              <a:t>的前身和演变</a:t>
            </a:r>
            <a:endParaRPr lang="en-US" dirty="0"/>
          </a:p>
        </p:txBody>
      </p:sp>
      <p:sp>
        <p:nvSpPr>
          <p:cNvPr id="9" name="Content Placeholder 2"/>
          <p:cNvSpPr txBox="1">
            <a:spLocks/>
          </p:cNvSpPr>
          <p:nvPr/>
        </p:nvSpPr>
        <p:spPr>
          <a:xfrm>
            <a:off x="4827319" y="2406651"/>
            <a:ext cx="3838699" cy="3251200"/>
          </a:xfrm>
          <a:prstGeom prst="rect">
            <a:avLst/>
          </a:prstGeom>
        </p:spPr>
        <p:txBody>
          <a:bodyPr vert="horz" lIns="68580" tIns="34290" rIns="68580" bIns="3429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altLang="zh-CN" sz="2400" dirty="0" smtClean="0"/>
              <a:t>HCE</a:t>
            </a:r>
            <a:r>
              <a:rPr lang="zh-CN" altLang="en-US" sz="2400" dirty="0" smtClean="0"/>
              <a:t>是</a:t>
            </a:r>
            <a:r>
              <a:rPr lang="en-US" altLang="zh-CN" sz="2400" dirty="0" smtClean="0"/>
              <a:t>IPG</a:t>
            </a:r>
            <a:r>
              <a:rPr lang="zh-CN" altLang="en-US" sz="2400" dirty="0"/>
              <a:t>中的“额外抓牌”</a:t>
            </a:r>
            <a:r>
              <a:rPr lang="zh-CN" altLang="en-US" sz="2400" dirty="0" smtClean="0"/>
              <a:t>违规，整合</a:t>
            </a:r>
            <a:r>
              <a:rPr lang="zh-CN" altLang="en-US" sz="2400" dirty="0"/>
              <a:t>了</a:t>
            </a:r>
            <a:r>
              <a:rPr lang="en-US" altLang="zh-CN" sz="2400" dirty="0"/>
              <a:t>GRV</a:t>
            </a:r>
            <a:r>
              <a:rPr lang="zh-CN" altLang="en-US" sz="2400" dirty="0"/>
              <a:t>和</a:t>
            </a:r>
            <a:r>
              <a:rPr lang="en-US" altLang="zh-CN" sz="2400" dirty="0"/>
              <a:t>LEC</a:t>
            </a:r>
            <a:r>
              <a:rPr lang="zh-CN" altLang="en-US" sz="2400" dirty="0"/>
              <a:t>中的部分内容、并采用了全新的修正方式</a:t>
            </a:r>
            <a:endParaRPr lang="en-US" altLang="zh-CN" sz="2400" dirty="0"/>
          </a:p>
          <a:p>
            <a:r>
              <a:rPr lang="zh-CN" altLang="en-US" sz="2400" dirty="0"/>
              <a:t>经过数次修订之后</a:t>
            </a:r>
            <a:r>
              <a:rPr lang="en-US" altLang="zh-CN" sz="2400" dirty="0"/>
              <a:t>HCE</a:t>
            </a:r>
            <a:r>
              <a:rPr lang="zh-CN" altLang="en-US" sz="2400" dirty="0"/>
              <a:t>的内容基本稳定下来</a:t>
            </a:r>
            <a:endParaRPr lang="en-US" sz="2400" dirty="0"/>
          </a:p>
        </p:txBody>
      </p:sp>
      <p:sp>
        <p:nvSpPr>
          <p:cNvPr id="5" name="Rectangle 4"/>
          <p:cNvSpPr/>
          <p:nvPr/>
        </p:nvSpPr>
        <p:spPr>
          <a:xfrm>
            <a:off x="500992" y="3020116"/>
            <a:ext cx="2784763" cy="5265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smtClean="0"/>
              <a:t>2.2</a:t>
            </a:r>
            <a:r>
              <a:rPr lang="zh-CN" altLang="en-US" dirty="0" smtClean="0"/>
              <a:t>额外看牌</a:t>
            </a:r>
            <a:endParaRPr lang="en-US" dirty="0"/>
          </a:p>
        </p:txBody>
      </p:sp>
      <p:sp>
        <p:nvSpPr>
          <p:cNvPr id="7" name="Rectangle 6"/>
          <p:cNvSpPr/>
          <p:nvPr/>
        </p:nvSpPr>
        <p:spPr>
          <a:xfrm>
            <a:off x="500991" y="3766282"/>
            <a:ext cx="2784763" cy="5265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smtClean="0"/>
              <a:t>2.3</a:t>
            </a:r>
            <a:r>
              <a:rPr lang="zh-CN" altLang="en-US" dirty="0" smtClean="0"/>
              <a:t>额外抓牌</a:t>
            </a:r>
            <a:endParaRPr lang="en-US" dirty="0"/>
          </a:p>
        </p:txBody>
      </p:sp>
      <p:sp>
        <p:nvSpPr>
          <p:cNvPr id="8" name="Rectangle 7"/>
          <p:cNvSpPr/>
          <p:nvPr/>
        </p:nvSpPr>
        <p:spPr>
          <a:xfrm>
            <a:off x="500992" y="4539693"/>
            <a:ext cx="2784762" cy="5265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smtClean="0"/>
              <a:t>2.4</a:t>
            </a:r>
            <a:r>
              <a:rPr lang="zh-CN" altLang="en-US" dirty="0" smtClean="0"/>
              <a:t>游戏开始时不当抓牌</a:t>
            </a:r>
            <a:endParaRPr lang="en-US" dirty="0"/>
          </a:p>
        </p:txBody>
      </p:sp>
      <p:sp>
        <p:nvSpPr>
          <p:cNvPr id="10" name="Rectangle 9"/>
          <p:cNvSpPr/>
          <p:nvPr/>
        </p:nvSpPr>
        <p:spPr>
          <a:xfrm>
            <a:off x="500992" y="5258614"/>
            <a:ext cx="2784762" cy="5265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smtClean="0"/>
              <a:t>2.5</a:t>
            </a:r>
            <a:r>
              <a:rPr lang="zh-CN" altLang="en-US" dirty="0" smtClean="0"/>
              <a:t>违反游戏规则</a:t>
            </a:r>
            <a:endParaRPr lang="en-US" dirty="0"/>
          </a:p>
        </p:txBody>
      </p:sp>
      <p:sp>
        <p:nvSpPr>
          <p:cNvPr id="6" name="Rectangle 5"/>
          <p:cNvSpPr/>
          <p:nvPr/>
        </p:nvSpPr>
        <p:spPr>
          <a:xfrm>
            <a:off x="3285754" y="3020116"/>
            <a:ext cx="973778" cy="5265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dirty="0" smtClean="0"/>
              <a:t>警告</a:t>
            </a:r>
            <a:endParaRPr lang="en-US" dirty="0"/>
          </a:p>
        </p:txBody>
      </p:sp>
      <p:sp>
        <p:nvSpPr>
          <p:cNvPr id="13" name="Rectangle 12"/>
          <p:cNvSpPr/>
          <p:nvPr/>
        </p:nvSpPr>
        <p:spPr>
          <a:xfrm>
            <a:off x="3285754" y="4539693"/>
            <a:ext cx="973778" cy="5265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mtClean="0"/>
              <a:t>警告</a:t>
            </a:r>
            <a:endParaRPr lang="en-US" dirty="0"/>
          </a:p>
        </p:txBody>
      </p:sp>
      <p:sp>
        <p:nvSpPr>
          <p:cNvPr id="14" name="Rectangle 13"/>
          <p:cNvSpPr/>
          <p:nvPr/>
        </p:nvSpPr>
        <p:spPr>
          <a:xfrm>
            <a:off x="3285754" y="5258614"/>
            <a:ext cx="973778" cy="5265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dirty="0" smtClean="0"/>
              <a:t>警告</a:t>
            </a:r>
            <a:endParaRPr lang="en-US" dirty="0"/>
          </a:p>
        </p:txBody>
      </p:sp>
      <p:sp>
        <p:nvSpPr>
          <p:cNvPr id="15" name="Rectangle 14"/>
          <p:cNvSpPr/>
          <p:nvPr/>
        </p:nvSpPr>
        <p:spPr>
          <a:xfrm>
            <a:off x="3285754" y="3766282"/>
            <a:ext cx="973778" cy="5265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smtClean="0"/>
              <a:t>一盘负</a:t>
            </a:r>
            <a:endParaRPr lang="en-US" dirty="0"/>
          </a:p>
        </p:txBody>
      </p:sp>
      <p:sp>
        <p:nvSpPr>
          <p:cNvPr id="16" name="Rectangle 15"/>
          <p:cNvSpPr/>
          <p:nvPr/>
        </p:nvSpPr>
        <p:spPr>
          <a:xfrm>
            <a:off x="3302830" y="3766282"/>
            <a:ext cx="973778" cy="5265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dirty="0" smtClean="0"/>
              <a:t>警告</a:t>
            </a:r>
            <a:endParaRPr lang="en-US" dirty="0"/>
          </a:p>
        </p:txBody>
      </p:sp>
      <p:cxnSp>
        <p:nvCxnSpPr>
          <p:cNvPr id="18" name="Straight Arrow Connector 17"/>
          <p:cNvCxnSpPr/>
          <p:nvPr/>
        </p:nvCxnSpPr>
        <p:spPr>
          <a:xfrm>
            <a:off x="166255" y="2402611"/>
            <a:ext cx="4661064" cy="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187036" y="2087419"/>
            <a:ext cx="801584" cy="630384"/>
          </a:xfrm>
          <a:prstGeom prst="ellipse">
            <a:avLst/>
          </a:prstGeom>
          <a:solidFill>
            <a:schemeClr val="accent3">
              <a:lumMod val="20000"/>
              <a:lumOff val="8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r>
              <a:rPr lang="en-US" altLang="zh-CN" dirty="0" smtClean="0">
                <a:solidFill>
                  <a:sysClr val="windowText" lastClr="000000"/>
                </a:solidFill>
              </a:rPr>
              <a:t>2015.03</a:t>
            </a:r>
          </a:p>
          <a:p>
            <a:pPr algn="ctr"/>
            <a:r>
              <a:rPr lang="en-US" altLang="zh-CN" dirty="0" smtClean="0">
                <a:solidFill>
                  <a:sysClr val="windowText" lastClr="000000"/>
                </a:solidFill>
              </a:rPr>
              <a:t>DTK</a:t>
            </a:r>
          </a:p>
        </p:txBody>
      </p:sp>
      <p:sp>
        <p:nvSpPr>
          <p:cNvPr id="20" name="Oval 19"/>
          <p:cNvSpPr/>
          <p:nvPr/>
        </p:nvSpPr>
        <p:spPr>
          <a:xfrm>
            <a:off x="1091790" y="2086350"/>
            <a:ext cx="801584" cy="630384"/>
          </a:xfrm>
          <a:prstGeom prst="ellipse">
            <a:avLst/>
          </a:prstGeom>
          <a:solidFill>
            <a:schemeClr val="accent3">
              <a:lumMod val="20000"/>
              <a:lumOff val="8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r>
              <a:rPr lang="en-US" altLang="zh-CN" dirty="0" smtClean="0">
                <a:solidFill>
                  <a:sysClr val="windowText" lastClr="000000"/>
                </a:solidFill>
              </a:rPr>
              <a:t>2015.07</a:t>
            </a:r>
          </a:p>
          <a:p>
            <a:pPr algn="ctr"/>
            <a:r>
              <a:rPr lang="en-US" altLang="zh-CN" dirty="0" smtClean="0">
                <a:solidFill>
                  <a:sysClr val="windowText" lastClr="000000"/>
                </a:solidFill>
              </a:rPr>
              <a:t>ORI</a:t>
            </a:r>
          </a:p>
        </p:txBody>
      </p:sp>
      <p:sp>
        <p:nvSpPr>
          <p:cNvPr id="21" name="Oval 20"/>
          <p:cNvSpPr/>
          <p:nvPr/>
        </p:nvSpPr>
        <p:spPr>
          <a:xfrm>
            <a:off x="1996545" y="2091308"/>
            <a:ext cx="801584" cy="630384"/>
          </a:xfrm>
          <a:prstGeom prst="ellipse">
            <a:avLst/>
          </a:prstGeom>
          <a:solidFill>
            <a:schemeClr val="accent3">
              <a:lumMod val="20000"/>
              <a:lumOff val="8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r>
              <a:rPr lang="en-US" altLang="zh-CN" dirty="0" smtClean="0">
                <a:solidFill>
                  <a:sysClr val="windowText" lastClr="000000"/>
                </a:solidFill>
              </a:rPr>
              <a:t>2015.10</a:t>
            </a:r>
          </a:p>
          <a:p>
            <a:pPr algn="ctr"/>
            <a:r>
              <a:rPr lang="en-US" altLang="zh-CN" dirty="0" smtClean="0">
                <a:solidFill>
                  <a:sysClr val="windowText" lastClr="000000"/>
                </a:solidFill>
              </a:rPr>
              <a:t>BFZ</a:t>
            </a:r>
          </a:p>
        </p:txBody>
      </p:sp>
      <p:sp>
        <p:nvSpPr>
          <p:cNvPr id="22" name="Oval 21"/>
          <p:cNvSpPr/>
          <p:nvPr/>
        </p:nvSpPr>
        <p:spPr>
          <a:xfrm>
            <a:off x="2902038" y="2099229"/>
            <a:ext cx="801584" cy="630384"/>
          </a:xfrm>
          <a:prstGeom prst="ellipse">
            <a:avLst/>
          </a:prstGeom>
          <a:solidFill>
            <a:schemeClr val="accent3">
              <a:lumMod val="20000"/>
              <a:lumOff val="8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r>
              <a:rPr lang="en-US" altLang="zh-CN" dirty="0" smtClean="0">
                <a:solidFill>
                  <a:sysClr val="windowText" lastClr="000000"/>
                </a:solidFill>
              </a:rPr>
              <a:t>2016.01</a:t>
            </a:r>
          </a:p>
          <a:p>
            <a:pPr algn="ctr"/>
            <a:r>
              <a:rPr lang="en-US" altLang="zh-CN" dirty="0" smtClean="0">
                <a:solidFill>
                  <a:sysClr val="windowText" lastClr="000000"/>
                </a:solidFill>
              </a:rPr>
              <a:t>OGW</a:t>
            </a:r>
          </a:p>
        </p:txBody>
      </p:sp>
      <p:sp>
        <p:nvSpPr>
          <p:cNvPr id="23" name="Oval 22"/>
          <p:cNvSpPr/>
          <p:nvPr/>
        </p:nvSpPr>
        <p:spPr>
          <a:xfrm>
            <a:off x="3806054" y="2099229"/>
            <a:ext cx="801584" cy="630384"/>
          </a:xfrm>
          <a:prstGeom prst="ellipse">
            <a:avLst/>
          </a:prstGeom>
          <a:solidFill>
            <a:schemeClr val="accent3">
              <a:lumMod val="20000"/>
              <a:lumOff val="8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r>
              <a:rPr lang="en-US" altLang="zh-CN" dirty="0" smtClean="0">
                <a:solidFill>
                  <a:sysClr val="windowText" lastClr="000000"/>
                </a:solidFill>
              </a:rPr>
              <a:t>2016.04</a:t>
            </a:r>
          </a:p>
          <a:p>
            <a:pPr algn="ctr"/>
            <a:r>
              <a:rPr lang="en-US" altLang="zh-CN" dirty="0" smtClean="0">
                <a:solidFill>
                  <a:sysClr val="windowText" lastClr="000000"/>
                </a:solidFill>
              </a:rPr>
              <a:t>SOI</a:t>
            </a:r>
          </a:p>
        </p:txBody>
      </p:sp>
      <p:sp>
        <p:nvSpPr>
          <p:cNvPr id="26" name="Rectangle 25"/>
          <p:cNvSpPr/>
          <p:nvPr/>
        </p:nvSpPr>
        <p:spPr>
          <a:xfrm>
            <a:off x="509530" y="3765213"/>
            <a:ext cx="2784762" cy="5265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smtClean="0"/>
              <a:t>2.4</a:t>
            </a:r>
            <a:r>
              <a:rPr lang="zh-CN" altLang="en-US" dirty="0" smtClean="0"/>
              <a:t>再调度失误</a:t>
            </a:r>
            <a:endParaRPr lang="en-US" dirty="0"/>
          </a:p>
        </p:txBody>
      </p:sp>
      <p:sp>
        <p:nvSpPr>
          <p:cNvPr id="27" name="Rectangle 26"/>
          <p:cNvSpPr/>
          <p:nvPr/>
        </p:nvSpPr>
        <p:spPr>
          <a:xfrm>
            <a:off x="500990" y="3764144"/>
            <a:ext cx="2784763" cy="5265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smtClean="0"/>
              <a:t>2.3</a:t>
            </a:r>
            <a:r>
              <a:rPr lang="zh-CN" altLang="en-US" dirty="0" smtClean="0"/>
              <a:t>非公开牌张失误</a:t>
            </a:r>
            <a:endParaRPr lang="en-US" dirty="0"/>
          </a:p>
        </p:txBody>
      </p:sp>
      <p:sp>
        <p:nvSpPr>
          <p:cNvPr id="28" name="Rectangle 27"/>
          <p:cNvSpPr/>
          <p:nvPr/>
        </p:nvSpPr>
        <p:spPr>
          <a:xfrm>
            <a:off x="4060966" y="5258614"/>
            <a:ext cx="272773" cy="5265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normAutofit fontScale="92500" lnSpcReduction="20000"/>
          </a:bodyPr>
          <a:lstStyle/>
          <a:p>
            <a:pPr algn="ctr"/>
            <a:r>
              <a:rPr lang="zh-CN" altLang="en-US" dirty="0" smtClean="0"/>
              <a:t>升级</a:t>
            </a:r>
            <a:endParaRPr lang="en-US" dirty="0"/>
          </a:p>
        </p:txBody>
      </p:sp>
      <p:sp>
        <p:nvSpPr>
          <p:cNvPr id="29" name="Wave 28"/>
          <p:cNvSpPr/>
          <p:nvPr/>
        </p:nvSpPr>
        <p:spPr>
          <a:xfrm>
            <a:off x="2717967" y="3032790"/>
            <a:ext cx="361462" cy="384735"/>
          </a:xfrm>
          <a:prstGeom prst="wave">
            <a:avLst/>
          </a:prstGeom>
          <a:solidFill>
            <a:schemeClr val="accent2"/>
          </a:solidFill>
          <a:ln>
            <a:solidFill>
              <a:srgbClr val="477B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Wave 29"/>
          <p:cNvSpPr/>
          <p:nvPr/>
        </p:nvSpPr>
        <p:spPr>
          <a:xfrm>
            <a:off x="2787699" y="5358128"/>
            <a:ext cx="361462" cy="384735"/>
          </a:xfrm>
          <a:prstGeom prst="wave">
            <a:avLst/>
          </a:prstGeom>
          <a:solidFill>
            <a:schemeClr val="accent2"/>
          </a:solidFill>
          <a:ln>
            <a:solidFill>
              <a:srgbClr val="477B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00991" y="4539693"/>
            <a:ext cx="2784762" cy="5265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smtClean="0"/>
              <a:t>2.4</a:t>
            </a:r>
            <a:r>
              <a:rPr lang="zh-CN" altLang="en-US" dirty="0" smtClean="0"/>
              <a:t>再调度失误</a:t>
            </a:r>
            <a:endParaRPr lang="en-US" dirty="0"/>
          </a:p>
        </p:txBody>
      </p:sp>
      <p:sp>
        <p:nvSpPr>
          <p:cNvPr id="33" name="Rectangle 32"/>
          <p:cNvSpPr/>
          <p:nvPr/>
        </p:nvSpPr>
        <p:spPr>
          <a:xfrm>
            <a:off x="3296310" y="4539693"/>
            <a:ext cx="973778" cy="5265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mtClean="0"/>
              <a:t>警告</a:t>
            </a:r>
            <a:endParaRPr lang="en-US" dirty="0"/>
          </a:p>
        </p:txBody>
      </p:sp>
    </p:spTree>
    <p:extLst>
      <p:ext uri="{BB962C8B-B14F-4D97-AF65-F5344CB8AC3E}">
        <p14:creationId xmlns:p14="http://schemas.microsoft.com/office/powerpoint/2010/main" val="401945013"/>
      </p:ext>
    </p:extLst>
  </p:cSld>
  <p:clrMapOvr>
    <a:masterClrMapping/>
  </p:clrMapOvr>
  <mc:AlternateContent xmlns:mc="http://schemas.openxmlformats.org/markup-compatibility/2006" xmlns:p14="http://schemas.microsoft.com/office/powerpoint/2010/main">
    <mc:Choice Requires="p14">
      <p:transition spd="med" p14:dur="700" advTm="3264">
        <p:fade/>
      </p:transition>
    </mc:Choice>
    <mc:Fallback xmlns="">
      <p:transition spd="med" advTm="326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p:tgtEl>
                                          <p:spTgt spid="18"/>
                                        </p:tgtEl>
                                        <p:attrNameLst>
                                          <p:attrName>ppt_x</p:attrName>
                                        </p:attrNameLst>
                                      </p:cBhvr>
                                      <p:tavLst>
                                        <p:tav tm="0">
                                          <p:val>
                                            <p:strVal val="#ppt_x-#ppt_w*1.125000"/>
                                          </p:val>
                                        </p:tav>
                                        <p:tav tm="100000">
                                          <p:val>
                                            <p:strVal val="#ppt_x"/>
                                          </p:val>
                                        </p:tav>
                                      </p:tavLst>
                                    </p:anim>
                                    <p:animEffect transition="in" filter="wipe(right)">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dissolve">
                                      <p:cBhvr>
                                        <p:cTn id="18" dur="500"/>
                                        <p:tgtEl>
                                          <p:spTgt spid="19"/>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dissolve">
                                      <p:cBhvr>
                                        <p:cTn id="33" dur="500"/>
                                        <p:tgtEl>
                                          <p:spTgt spid="8"/>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dissolve">
                                      <p:cBhvr>
                                        <p:cTn id="36" dur="500"/>
                                        <p:tgtEl>
                                          <p:spTgt spid="13"/>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dissolve">
                                      <p:cBhvr>
                                        <p:cTn id="39" dur="500"/>
                                        <p:tgtEl>
                                          <p:spTgt spid="10"/>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dissolve">
                                      <p:cBhvr>
                                        <p:cTn id="42" dur="500"/>
                                        <p:tgtEl>
                                          <p:spTgt spid="14"/>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dissolve">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xit" presetSubtype="2" fill="hold" grpId="1" nodeType="clickEffect">
                                  <p:stCondLst>
                                    <p:cond delay="0"/>
                                  </p:stCondLst>
                                  <p:childTnLst>
                                    <p:anim calcmode="lin" valueType="num">
                                      <p:cBhvr additive="base">
                                        <p:cTn id="49" dur="500"/>
                                        <p:tgtEl>
                                          <p:spTgt spid="19"/>
                                        </p:tgtEl>
                                        <p:attrNameLst>
                                          <p:attrName>ppt_x</p:attrName>
                                        </p:attrNameLst>
                                      </p:cBhvr>
                                      <p:tavLst>
                                        <p:tav tm="0">
                                          <p:val>
                                            <p:strVal val="#ppt_x"/>
                                          </p:val>
                                        </p:tav>
                                        <p:tav tm="100000">
                                          <p:val>
                                            <p:strVal val="#ppt_x+#ppt_w*1.125000"/>
                                          </p:val>
                                        </p:tav>
                                      </p:tavLst>
                                    </p:anim>
                                    <p:animEffect transition="out" filter="wipe(right)">
                                      <p:cBhvr>
                                        <p:cTn id="50" dur="500"/>
                                        <p:tgtEl>
                                          <p:spTgt spid="19"/>
                                        </p:tgtEl>
                                      </p:cBhvr>
                                    </p:animEffect>
                                    <p:set>
                                      <p:cBhvr>
                                        <p:cTn id="51" dur="1" fill="hold">
                                          <p:stCondLst>
                                            <p:cond delay="499"/>
                                          </p:stCondLst>
                                        </p:cTn>
                                        <p:tgtEl>
                                          <p:spTgt spid="19"/>
                                        </p:tgtEl>
                                        <p:attrNameLst>
                                          <p:attrName>style.visibility</p:attrName>
                                        </p:attrNameLst>
                                      </p:cBhvr>
                                      <p:to>
                                        <p:strVal val="hidden"/>
                                      </p:to>
                                    </p:set>
                                  </p:childTnLst>
                                </p:cTn>
                              </p:par>
                            </p:childTnLst>
                          </p:cTn>
                        </p:par>
                        <p:par>
                          <p:cTn id="52" fill="hold">
                            <p:stCondLst>
                              <p:cond delay="500"/>
                            </p:stCondLst>
                            <p:childTnLst>
                              <p:par>
                                <p:cTn id="53" presetID="12" presetClass="entr" presetSubtype="8"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p:tgtEl>
                                          <p:spTgt spid="20"/>
                                        </p:tgtEl>
                                        <p:attrNameLst>
                                          <p:attrName>ppt_x</p:attrName>
                                        </p:attrNameLst>
                                      </p:cBhvr>
                                      <p:tavLst>
                                        <p:tav tm="0">
                                          <p:val>
                                            <p:strVal val="#ppt_x-#ppt_w*1.125000"/>
                                          </p:val>
                                        </p:tav>
                                        <p:tav tm="100000">
                                          <p:val>
                                            <p:strVal val="#ppt_x"/>
                                          </p:val>
                                        </p:tav>
                                      </p:tavLst>
                                    </p:anim>
                                    <p:animEffect transition="in" filter="wipe(right)">
                                      <p:cBhvr>
                                        <p:cTn id="56" dur="500"/>
                                        <p:tgtEl>
                                          <p:spTgt spid="20"/>
                                        </p:tgtEl>
                                      </p:cBhvr>
                                    </p:animEffect>
                                  </p:childTnLst>
                                </p:cTn>
                              </p:par>
                            </p:childTnLst>
                          </p:cTn>
                        </p:par>
                        <p:par>
                          <p:cTn id="57" fill="hold">
                            <p:stCondLst>
                              <p:cond delay="1000"/>
                            </p:stCondLst>
                            <p:childTnLst>
                              <p:par>
                                <p:cTn id="58" presetID="18" presetClass="exit" presetSubtype="12" fill="hold" grpId="1" nodeType="afterEffect">
                                  <p:stCondLst>
                                    <p:cond delay="0"/>
                                  </p:stCondLst>
                                  <p:childTnLst>
                                    <p:animEffect transition="out" filter="strips(downLeft)">
                                      <p:cBhvr>
                                        <p:cTn id="59" dur="500"/>
                                        <p:tgtEl>
                                          <p:spTgt spid="15"/>
                                        </p:tgtEl>
                                      </p:cBhvr>
                                    </p:animEffect>
                                    <p:set>
                                      <p:cBhvr>
                                        <p:cTn id="60" dur="1" fill="hold">
                                          <p:stCondLst>
                                            <p:cond delay="499"/>
                                          </p:stCondLst>
                                        </p:cTn>
                                        <p:tgtEl>
                                          <p:spTgt spid="15"/>
                                        </p:tgtEl>
                                        <p:attrNameLst>
                                          <p:attrName>style.visibility</p:attrName>
                                        </p:attrNameLst>
                                      </p:cBhvr>
                                      <p:to>
                                        <p:strVal val="hidden"/>
                                      </p:to>
                                    </p:set>
                                  </p:childTnLst>
                                </p:cTn>
                              </p:par>
                            </p:childTnLst>
                          </p:cTn>
                        </p:par>
                        <p:par>
                          <p:cTn id="61" fill="hold">
                            <p:stCondLst>
                              <p:cond delay="1500"/>
                            </p:stCondLst>
                            <p:childTnLst>
                              <p:par>
                                <p:cTn id="62" presetID="18" presetClass="entr" presetSubtype="12"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strips(downLeft)">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12" presetClass="exit" presetSubtype="2" fill="hold" grpId="1" nodeType="clickEffect">
                                  <p:stCondLst>
                                    <p:cond delay="0"/>
                                  </p:stCondLst>
                                  <p:childTnLst>
                                    <p:anim calcmode="lin" valueType="num">
                                      <p:cBhvr additive="base">
                                        <p:cTn id="68" dur="500"/>
                                        <p:tgtEl>
                                          <p:spTgt spid="20"/>
                                        </p:tgtEl>
                                        <p:attrNameLst>
                                          <p:attrName>ppt_x</p:attrName>
                                        </p:attrNameLst>
                                      </p:cBhvr>
                                      <p:tavLst>
                                        <p:tav tm="0">
                                          <p:val>
                                            <p:strVal val="#ppt_x"/>
                                          </p:val>
                                        </p:tav>
                                        <p:tav tm="100000">
                                          <p:val>
                                            <p:strVal val="#ppt_x+#ppt_w*1.125000"/>
                                          </p:val>
                                        </p:tav>
                                      </p:tavLst>
                                    </p:anim>
                                    <p:animEffect transition="out" filter="wipe(right)">
                                      <p:cBhvr>
                                        <p:cTn id="69" dur="500"/>
                                        <p:tgtEl>
                                          <p:spTgt spid="20"/>
                                        </p:tgtEl>
                                      </p:cBhvr>
                                    </p:animEffect>
                                    <p:set>
                                      <p:cBhvr>
                                        <p:cTn id="70" dur="1" fill="hold">
                                          <p:stCondLst>
                                            <p:cond delay="499"/>
                                          </p:stCondLst>
                                        </p:cTn>
                                        <p:tgtEl>
                                          <p:spTgt spid="20"/>
                                        </p:tgtEl>
                                        <p:attrNameLst>
                                          <p:attrName>style.visibility</p:attrName>
                                        </p:attrNameLst>
                                      </p:cBhvr>
                                      <p:to>
                                        <p:strVal val="hidden"/>
                                      </p:to>
                                    </p:set>
                                  </p:childTnLst>
                                </p:cTn>
                              </p:par>
                            </p:childTnLst>
                          </p:cTn>
                        </p:par>
                        <p:par>
                          <p:cTn id="71" fill="hold">
                            <p:stCondLst>
                              <p:cond delay="500"/>
                            </p:stCondLst>
                            <p:childTnLst>
                              <p:par>
                                <p:cTn id="72" presetID="12" presetClass="entr" presetSubtype="8"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additive="base">
                                        <p:cTn id="74" dur="500"/>
                                        <p:tgtEl>
                                          <p:spTgt spid="21"/>
                                        </p:tgtEl>
                                        <p:attrNameLst>
                                          <p:attrName>ppt_x</p:attrName>
                                        </p:attrNameLst>
                                      </p:cBhvr>
                                      <p:tavLst>
                                        <p:tav tm="0">
                                          <p:val>
                                            <p:strVal val="#ppt_x-#ppt_w*1.125000"/>
                                          </p:val>
                                        </p:tav>
                                        <p:tav tm="100000">
                                          <p:val>
                                            <p:strVal val="#ppt_x"/>
                                          </p:val>
                                        </p:tav>
                                      </p:tavLst>
                                    </p:anim>
                                    <p:animEffect transition="in" filter="wipe(right)">
                                      <p:cBhvr>
                                        <p:cTn id="75" dur="500"/>
                                        <p:tgtEl>
                                          <p:spTgt spid="21"/>
                                        </p:tgtEl>
                                      </p:cBhvr>
                                    </p:animEffect>
                                  </p:childTnLst>
                                </p:cTn>
                              </p:par>
                            </p:childTnLst>
                          </p:cTn>
                        </p:par>
                        <p:par>
                          <p:cTn id="76" fill="hold">
                            <p:stCondLst>
                              <p:cond delay="1000"/>
                            </p:stCondLst>
                            <p:childTnLst>
                              <p:par>
                                <p:cTn id="77" presetID="1" presetClass="entr" presetSubtype="0" fill="hold" grpId="2" nodeType="afterEffect">
                                  <p:stCondLst>
                                    <p:cond delay="0"/>
                                  </p:stCondLst>
                                  <p:childTnLst>
                                    <p:set>
                                      <p:cBhvr>
                                        <p:cTn id="78" dur="1" fill="hold">
                                          <p:stCondLst>
                                            <p:cond delay="0"/>
                                          </p:stCondLst>
                                        </p:cTn>
                                        <p:tgtEl>
                                          <p:spTgt spid="29"/>
                                        </p:tgtEl>
                                        <p:attrNameLst>
                                          <p:attrName>style.visibility</p:attrName>
                                        </p:attrNameLst>
                                      </p:cBhvr>
                                      <p:to>
                                        <p:strVal val="visible"/>
                                      </p:to>
                                    </p:set>
                                  </p:childTnLst>
                                </p:cTn>
                              </p:par>
                              <p:par>
                                <p:cTn id="79" presetID="1" presetClass="entr" presetSubtype="0" fill="hold" grpId="2" nodeType="withEffect">
                                  <p:stCondLst>
                                    <p:cond delay="0"/>
                                  </p:stCondLst>
                                  <p:childTnLst>
                                    <p:set>
                                      <p:cBhvr>
                                        <p:cTn id="80" dur="1" fill="hold">
                                          <p:stCondLst>
                                            <p:cond delay="0"/>
                                          </p:stCondLst>
                                        </p:cTn>
                                        <p:tgtEl>
                                          <p:spTgt spid="30"/>
                                        </p:tgtEl>
                                        <p:attrNameLst>
                                          <p:attrName>style.visibility</p:attrName>
                                        </p:attrNameLst>
                                      </p:cBhvr>
                                      <p:to>
                                        <p:strVal val="visible"/>
                                      </p:to>
                                    </p:set>
                                  </p:childTnLst>
                                </p:cTn>
                              </p:par>
                            </p:childTnLst>
                          </p:cTn>
                        </p:par>
                        <p:par>
                          <p:cTn id="81" fill="hold">
                            <p:stCondLst>
                              <p:cond delay="1000"/>
                            </p:stCondLst>
                            <p:childTnLst>
                              <p:par>
                                <p:cTn id="82" presetID="0" presetClass="path" presetSubtype="0" accel="50000" decel="50000" fill="hold" grpId="0" nodeType="afterEffect">
                                  <p:stCondLst>
                                    <p:cond delay="0"/>
                                  </p:stCondLst>
                                  <p:childTnLst>
                                    <p:animMotion origin="layout" path="M -4.72222E-6 -3.7037E-6 C 0.02466 -0.04259 0.04896 -0.08495 0.0731 -0.09398 C 0.09688 -0.10231 0.13091 -0.08356 0.1448 -0.05139 C 0.15834 -0.01944 0.16303 0.06412 0.15521 0.09861 C 0.14757 0.13311 0.12466 0.15394 0.09757 0.1551 C 0.07066 0.15602 0.01077 0.11505 -0.00659 0.10556 " pathEditMode="relative" rAng="0" ptsTypes="AAAAAA">
                                      <p:cBhvr>
                                        <p:cTn id="83" dur="2000" fill="hold"/>
                                        <p:tgtEl>
                                          <p:spTgt spid="29"/>
                                        </p:tgtEl>
                                        <p:attrNameLst>
                                          <p:attrName>ppt_x</p:attrName>
                                          <p:attrName>ppt_y</p:attrName>
                                        </p:attrNameLst>
                                      </p:cBhvr>
                                      <p:rCtr x="7622" y="2963"/>
                                    </p:animMotion>
                                  </p:childTnLst>
                                </p:cTn>
                              </p:par>
                            </p:childTnLst>
                          </p:cTn>
                        </p:par>
                        <p:par>
                          <p:cTn id="84" fill="hold">
                            <p:stCondLst>
                              <p:cond delay="3000"/>
                            </p:stCondLst>
                            <p:childTnLst>
                              <p:par>
                                <p:cTn id="85" presetID="0" presetClass="path" presetSubtype="0" accel="50000" decel="50000" fill="hold" grpId="0" nodeType="afterEffect">
                                  <p:stCondLst>
                                    <p:cond delay="0"/>
                                  </p:stCondLst>
                                  <p:childTnLst>
                                    <p:animMotion origin="layout" path="M -2.77778E-6 7.40741E-7 C 0.01667 0.02106 0.03351 0.0419 0.05955 0.04676 C 0.08577 0.05162 0.1342 0.04583 0.15695 0.0294 C 0.17969 0.01296 0.18993 -0.01782 0.19601 -0.05185 C 0.20191 -0.08588 0.20122 -0.14861 0.19341 -0.17477 C 0.18559 -0.20116 0.17275 -0.20162 0.14913 -0.20949 C 0.1257 -0.21713 0.0757 -0.21759 0.05191 -0.22153 C 0.02813 -0.2257 0.01511 -0.23102 0.00643 -0.23357 " pathEditMode="relative" rAng="0" ptsTypes="AAAAAAAA">
                                      <p:cBhvr>
                                        <p:cTn id="86" dur="2000" fill="hold"/>
                                        <p:tgtEl>
                                          <p:spTgt spid="30"/>
                                        </p:tgtEl>
                                        <p:attrNameLst>
                                          <p:attrName>ppt_x</p:attrName>
                                          <p:attrName>ppt_y</p:attrName>
                                        </p:attrNameLst>
                                      </p:cBhvr>
                                      <p:rCtr x="9983" y="-9259"/>
                                    </p:animMotion>
                                  </p:childTnLst>
                                </p:cTn>
                              </p:par>
                            </p:childTnLst>
                          </p:cTn>
                        </p:par>
                        <p:par>
                          <p:cTn id="87" fill="hold">
                            <p:stCondLst>
                              <p:cond delay="5000"/>
                            </p:stCondLst>
                            <p:childTnLst>
                              <p:par>
                                <p:cTn id="88" presetID="1" presetClass="exit" presetSubtype="0" fill="hold" grpId="1" nodeType="afterEffect">
                                  <p:stCondLst>
                                    <p:cond delay="0"/>
                                  </p:stCondLst>
                                  <p:childTnLst>
                                    <p:set>
                                      <p:cBhvr>
                                        <p:cTn id="89" dur="1" fill="hold">
                                          <p:stCondLst>
                                            <p:cond delay="0"/>
                                          </p:stCondLst>
                                        </p:cTn>
                                        <p:tgtEl>
                                          <p:spTgt spid="29"/>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30"/>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2" presetClass="exit" presetSubtype="2" fill="hold" grpId="1" nodeType="clickEffect">
                                  <p:stCondLst>
                                    <p:cond delay="0"/>
                                  </p:stCondLst>
                                  <p:childTnLst>
                                    <p:anim calcmode="lin" valueType="num">
                                      <p:cBhvr additive="base">
                                        <p:cTn id="95" dur="500"/>
                                        <p:tgtEl>
                                          <p:spTgt spid="21"/>
                                        </p:tgtEl>
                                        <p:attrNameLst>
                                          <p:attrName>ppt_x</p:attrName>
                                        </p:attrNameLst>
                                      </p:cBhvr>
                                      <p:tavLst>
                                        <p:tav tm="0">
                                          <p:val>
                                            <p:strVal val="#ppt_x"/>
                                          </p:val>
                                        </p:tav>
                                        <p:tav tm="100000">
                                          <p:val>
                                            <p:strVal val="#ppt_x+#ppt_w*1.125000"/>
                                          </p:val>
                                        </p:tav>
                                      </p:tavLst>
                                    </p:anim>
                                    <p:animEffect transition="out" filter="wipe(right)">
                                      <p:cBhvr>
                                        <p:cTn id="96" dur="500"/>
                                        <p:tgtEl>
                                          <p:spTgt spid="21"/>
                                        </p:tgtEl>
                                      </p:cBhvr>
                                    </p:animEffect>
                                    <p:set>
                                      <p:cBhvr>
                                        <p:cTn id="97" dur="1" fill="hold">
                                          <p:stCondLst>
                                            <p:cond delay="499"/>
                                          </p:stCondLst>
                                        </p:cTn>
                                        <p:tgtEl>
                                          <p:spTgt spid="21"/>
                                        </p:tgtEl>
                                        <p:attrNameLst>
                                          <p:attrName>style.visibility</p:attrName>
                                        </p:attrNameLst>
                                      </p:cBhvr>
                                      <p:to>
                                        <p:strVal val="hidden"/>
                                      </p:to>
                                    </p:set>
                                  </p:childTnLst>
                                </p:cTn>
                              </p:par>
                            </p:childTnLst>
                          </p:cTn>
                        </p:par>
                        <p:par>
                          <p:cTn id="98" fill="hold">
                            <p:stCondLst>
                              <p:cond delay="500"/>
                            </p:stCondLst>
                            <p:childTnLst>
                              <p:par>
                                <p:cTn id="99" presetID="12" presetClass="entr" presetSubtype="8" fill="hold" grpId="0" nodeType="afterEffect">
                                  <p:stCondLst>
                                    <p:cond delay="0"/>
                                  </p:stCondLst>
                                  <p:childTnLst>
                                    <p:set>
                                      <p:cBhvr>
                                        <p:cTn id="100" dur="1" fill="hold">
                                          <p:stCondLst>
                                            <p:cond delay="0"/>
                                          </p:stCondLst>
                                        </p:cTn>
                                        <p:tgtEl>
                                          <p:spTgt spid="22"/>
                                        </p:tgtEl>
                                        <p:attrNameLst>
                                          <p:attrName>style.visibility</p:attrName>
                                        </p:attrNameLst>
                                      </p:cBhvr>
                                      <p:to>
                                        <p:strVal val="visible"/>
                                      </p:to>
                                    </p:set>
                                    <p:anim calcmode="lin" valueType="num">
                                      <p:cBhvr additive="base">
                                        <p:cTn id="101" dur="500"/>
                                        <p:tgtEl>
                                          <p:spTgt spid="22"/>
                                        </p:tgtEl>
                                        <p:attrNameLst>
                                          <p:attrName>ppt_x</p:attrName>
                                        </p:attrNameLst>
                                      </p:cBhvr>
                                      <p:tavLst>
                                        <p:tav tm="0">
                                          <p:val>
                                            <p:strVal val="#ppt_x-#ppt_w*1.125000"/>
                                          </p:val>
                                        </p:tav>
                                        <p:tav tm="100000">
                                          <p:val>
                                            <p:strVal val="#ppt_x"/>
                                          </p:val>
                                        </p:tav>
                                      </p:tavLst>
                                    </p:anim>
                                    <p:animEffect transition="in" filter="wipe(right)">
                                      <p:cBhvr>
                                        <p:cTn id="102" dur="500"/>
                                        <p:tgtEl>
                                          <p:spTgt spid="22"/>
                                        </p:tgtEl>
                                      </p:cBhvr>
                                    </p:animEffect>
                                  </p:childTnLst>
                                </p:cTn>
                              </p:par>
                            </p:childTnLst>
                          </p:cTn>
                        </p:par>
                        <p:par>
                          <p:cTn id="103" fill="hold">
                            <p:stCondLst>
                              <p:cond delay="1000"/>
                            </p:stCondLst>
                            <p:childTnLst>
                              <p:par>
                                <p:cTn id="104" presetID="18" presetClass="exit" presetSubtype="12" fill="hold" grpId="1" nodeType="afterEffect">
                                  <p:stCondLst>
                                    <p:cond delay="0"/>
                                  </p:stCondLst>
                                  <p:childTnLst>
                                    <p:animEffect transition="out" filter="strips(downLeft)">
                                      <p:cBhvr>
                                        <p:cTn id="105" dur="500"/>
                                        <p:tgtEl>
                                          <p:spTgt spid="7"/>
                                        </p:tgtEl>
                                      </p:cBhvr>
                                    </p:animEffect>
                                    <p:set>
                                      <p:cBhvr>
                                        <p:cTn id="106" dur="1" fill="hold">
                                          <p:stCondLst>
                                            <p:cond delay="499"/>
                                          </p:stCondLst>
                                        </p:cTn>
                                        <p:tgtEl>
                                          <p:spTgt spid="7"/>
                                        </p:tgtEl>
                                        <p:attrNameLst>
                                          <p:attrName>style.visibility</p:attrName>
                                        </p:attrNameLst>
                                      </p:cBhvr>
                                      <p:to>
                                        <p:strVal val="hidden"/>
                                      </p:to>
                                    </p:set>
                                  </p:childTnLst>
                                </p:cTn>
                              </p:par>
                            </p:childTnLst>
                          </p:cTn>
                        </p:par>
                        <p:par>
                          <p:cTn id="107" fill="hold">
                            <p:stCondLst>
                              <p:cond delay="1500"/>
                            </p:stCondLst>
                            <p:childTnLst>
                              <p:par>
                                <p:cTn id="108" presetID="18" presetClass="entr" presetSubtype="12" fill="hold" grpId="0" nodeType="after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strips(downLeft)">
                                      <p:cBhvr>
                                        <p:cTn id="110" dur="500"/>
                                        <p:tgtEl>
                                          <p:spTgt spid="27"/>
                                        </p:tgtEl>
                                      </p:cBhvr>
                                    </p:animEffect>
                                  </p:childTnLst>
                                </p:cTn>
                              </p:par>
                            </p:childTnLst>
                          </p:cTn>
                        </p:par>
                        <p:par>
                          <p:cTn id="111" fill="hold">
                            <p:stCondLst>
                              <p:cond delay="2000"/>
                            </p:stCondLst>
                            <p:childTnLst>
                              <p:par>
                                <p:cTn id="112" presetID="0" presetClass="path" presetSubtype="0" accel="50000" decel="50000" fill="hold" grpId="2" nodeType="afterEffect">
                                  <p:stCondLst>
                                    <p:cond delay="0"/>
                                  </p:stCondLst>
                                  <p:childTnLst>
                                    <p:animMotion origin="layout" path="M 1.94444E-6 -1.48148E-6 L 1.94444E-6 -0.11319 " pathEditMode="relative" rAng="0" ptsTypes="AA">
                                      <p:cBhvr>
                                        <p:cTn id="113" dur="2000" fill="hold"/>
                                        <p:tgtEl>
                                          <p:spTgt spid="8"/>
                                        </p:tgtEl>
                                        <p:attrNameLst>
                                          <p:attrName>ppt_x</p:attrName>
                                          <p:attrName>ppt_y</p:attrName>
                                        </p:attrNameLst>
                                      </p:cBhvr>
                                      <p:rCtr x="0" y="-5671"/>
                                    </p:animMotion>
                                  </p:childTnLst>
                                </p:cTn>
                              </p:par>
                              <p:par>
                                <p:cTn id="114" presetID="0" presetClass="path" presetSubtype="0" accel="50000" decel="50000" fill="hold" grpId="1" nodeType="withEffect">
                                  <p:stCondLst>
                                    <p:cond delay="0"/>
                                  </p:stCondLst>
                                  <p:childTnLst>
                                    <p:animMotion origin="layout" path="M 0 -1.48148E-6 L 0.00087 -0.11319 " pathEditMode="relative" rAng="0" ptsTypes="AA">
                                      <p:cBhvr>
                                        <p:cTn id="115" dur="2000" fill="hold"/>
                                        <p:tgtEl>
                                          <p:spTgt spid="13"/>
                                        </p:tgtEl>
                                        <p:attrNameLst>
                                          <p:attrName>ppt_x</p:attrName>
                                          <p:attrName>ppt_y</p:attrName>
                                        </p:attrNameLst>
                                      </p:cBhvr>
                                      <p:rCtr x="35" y="-5671"/>
                                    </p:animMotion>
                                  </p:childTnLst>
                                </p:cTn>
                              </p:par>
                            </p:childTnLst>
                          </p:cTn>
                        </p:par>
                        <p:par>
                          <p:cTn id="116" fill="hold">
                            <p:stCondLst>
                              <p:cond delay="4000"/>
                            </p:stCondLst>
                            <p:childTnLst>
                              <p:par>
                                <p:cTn id="117" presetID="1" presetClass="exit" presetSubtype="0" fill="hold" grpId="1" nodeType="afterEffect">
                                  <p:stCondLst>
                                    <p:cond delay="0"/>
                                  </p:stCondLst>
                                  <p:childTnLst>
                                    <p:set>
                                      <p:cBhvr>
                                        <p:cTn id="118" dur="1" fill="hold">
                                          <p:stCondLst>
                                            <p:cond delay="0"/>
                                          </p:stCondLst>
                                        </p:cTn>
                                        <p:tgtEl>
                                          <p:spTgt spid="8"/>
                                        </p:tgtEl>
                                        <p:attrNameLst>
                                          <p:attrName>style.visibility</p:attrName>
                                        </p:attrNameLst>
                                      </p:cBhvr>
                                      <p:to>
                                        <p:strVal val="hidden"/>
                                      </p:to>
                                    </p:set>
                                  </p:childTnLst>
                                </p:cTn>
                              </p:par>
                              <p:par>
                                <p:cTn id="119" presetID="1" presetClass="exit" presetSubtype="0" fill="hold" grpId="2" nodeType="withEffect">
                                  <p:stCondLst>
                                    <p:cond delay="0"/>
                                  </p:stCondLst>
                                  <p:childTnLst>
                                    <p:set>
                                      <p:cBhvr>
                                        <p:cTn id="120" dur="1" fill="hold">
                                          <p:stCondLst>
                                            <p:cond delay="0"/>
                                          </p:stCondLst>
                                        </p:cTn>
                                        <p:tgtEl>
                                          <p:spTgt spid="13"/>
                                        </p:tgtEl>
                                        <p:attrNameLst>
                                          <p:attrName>style.visibility</p:attrName>
                                        </p:attrNameLst>
                                      </p:cBhvr>
                                      <p:to>
                                        <p:strVal val="hidden"/>
                                      </p:to>
                                    </p:set>
                                  </p:childTnLst>
                                </p:cTn>
                              </p:par>
                            </p:childTnLst>
                          </p:cTn>
                        </p:par>
                        <p:par>
                          <p:cTn id="121" fill="hold">
                            <p:stCondLst>
                              <p:cond delay="4000"/>
                            </p:stCondLst>
                            <p:childTnLst>
                              <p:par>
                                <p:cTn id="122" presetID="0" presetClass="path" presetSubtype="0" accel="50000" decel="50000" fill="hold" grpId="1" nodeType="afterEffect">
                                  <p:stCondLst>
                                    <p:cond delay="0"/>
                                  </p:stCondLst>
                                  <p:childTnLst>
                                    <p:animMotion origin="layout" path="M 0 0 C 0.01771 0.02199 0.03542 0.04421 0.05052 0.0449 C 0.0658 0.04583 0.08386 0.02222 0.0908 0.00509 C 0.09775 -0.01181 0.09601 -0.03843 0.09219 -0.05718 C 0.0882 -0.07593 0.07917 -0.09329 0.06754 -0.10741 C 0.05573 -0.12153 0.03698 -0.13241 0.02205 -0.1419 C 0.00712 -0.15163 -0.00052 -0.15903 -0.02222 -0.16459 C -0.04375 -0.16991 -0.0842 -0.16875 -0.10781 -0.175 C -0.13142 -0.18102 -0.15295 -0.1926 -0.16371 -0.20093 C -0.17448 -0.20926 -0.1717 -0.22107 -0.17274 -0.225 " pathEditMode="relative" ptsTypes="AAAAAAAAAA">
                                      <p:cBhvr>
                                        <p:cTn id="123" dur="2000" fill="hold"/>
                                        <p:tgtEl>
                                          <p:spTgt spid="28"/>
                                        </p:tgtEl>
                                        <p:attrNameLst>
                                          <p:attrName>ppt_x</p:attrName>
                                          <p:attrName>ppt_y</p:attrName>
                                        </p:attrNameLst>
                                      </p:cBhvr>
                                    </p:animMotion>
                                  </p:childTnLst>
                                </p:cTn>
                              </p:par>
                            </p:childTnLst>
                          </p:cTn>
                        </p:par>
                        <p:par>
                          <p:cTn id="124" fill="hold">
                            <p:stCondLst>
                              <p:cond delay="6000"/>
                            </p:stCondLst>
                            <p:childTnLst>
                              <p:par>
                                <p:cTn id="125" presetID="9" presetClass="exit" presetSubtype="0" fill="hold" grpId="2" nodeType="afterEffect">
                                  <p:stCondLst>
                                    <p:cond delay="0"/>
                                  </p:stCondLst>
                                  <p:childTnLst>
                                    <p:animEffect transition="out" filter="dissolve">
                                      <p:cBhvr>
                                        <p:cTn id="126" dur="500"/>
                                        <p:tgtEl>
                                          <p:spTgt spid="28"/>
                                        </p:tgtEl>
                                      </p:cBhvr>
                                    </p:animEffect>
                                    <p:set>
                                      <p:cBhvr>
                                        <p:cTn id="127" dur="1" fill="hold">
                                          <p:stCondLst>
                                            <p:cond delay="499"/>
                                          </p:stCondLst>
                                        </p:cTn>
                                        <p:tgtEl>
                                          <p:spTgt spid="28"/>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12" presetClass="exit" presetSubtype="2" fill="hold" grpId="1" nodeType="clickEffect">
                                  <p:stCondLst>
                                    <p:cond delay="0"/>
                                  </p:stCondLst>
                                  <p:childTnLst>
                                    <p:anim calcmode="lin" valueType="num">
                                      <p:cBhvr additive="base">
                                        <p:cTn id="131" dur="500"/>
                                        <p:tgtEl>
                                          <p:spTgt spid="22"/>
                                        </p:tgtEl>
                                        <p:attrNameLst>
                                          <p:attrName>ppt_x</p:attrName>
                                        </p:attrNameLst>
                                      </p:cBhvr>
                                      <p:tavLst>
                                        <p:tav tm="0">
                                          <p:val>
                                            <p:strVal val="#ppt_x"/>
                                          </p:val>
                                        </p:tav>
                                        <p:tav tm="100000">
                                          <p:val>
                                            <p:strVal val="#ppt_x+#ppt_w*1.125000"/>
                                          </p:val>
                                        </p:tav>
                                      </p:tavLst>
                                    </p:anim>
                                    <p:animEffect transition="out" filter="wipe(right)">
                                      <p:cBhvr>
                                        <p:cTn id="132" dur="500"/>
                                        <p:tgtEl>
                                          <p:spTgt spid="22"/>
                                        </p:tgtEl>
                                      </p:cBhvr>
                                    </p:animEffect>
                                    <p:set>
                                      <p:cBhvr>
                                        <p:cTn id="133" dur="1" fill="hold">
                                          <p:stCondLst>
                                            <p:cond delay="499"/>
                                          </p:stCondLst>
                                        </p:cTn>
                                        <p:tgtEl>
                                          <p:spTgt spid="22"/>
                                        </p:tgtEl>
                                        <p:attrNameLst>
                                          <p:attrName>style.visibility</p:attrName>
                                        </p:attrNameLst>
                                      </p:cBhvr>
                                      <p:to>
                                        <p:strVal val="hidden"/>
                                      </p:to>
                                    </p:set>
                                  </p:childTnLst>
                                </p:cTn>
                              </p:par>
                            </p:childTnLst>
                          </p:cTn>
                        </p:par>
                        <p:par>
                          <p:cTn id="134" fill="hold">
                            <p:stCondLst>
                              <p:cond delay="500"/>
                            </p:stCondLst>
                            <p:childTnLst>
                              <p:par>
                                <p:cTn id="135" presetID="12" presetClass="entr" presetSubtype="8" fill="hold" grpId="0" nodeType="afterEffect">
                                  <p:stCondLst>
                                    <p:cond delay="0"/>
                                  </p:stCondLst>
                                  <p:childTnLst>
                                    <p:set>
                                      <p:cBhvr>
                                        <p:cTn id="136" dur="1" fill="hold">
                                          <p:stCondLst>
                                            <p:cond delay="0"/>
                                          </p:stCondLst>
                                        </p:cTn>
                                        <p:tgtEl>
                                          <p:spTgt spid="23"/>
                                        </p:tgtEl>
                                        <p:attrNameLst>
                                          <p:attrName>style.visibility</p:attrName>
                                        </p:attrNameLst>
                                      </p:cBhvr>
                                      <p:to>
                                        <p:strVal val="visible"/>
                                      </p:to>
                                    </p:set>
                                    <p:anim calcmode="lin" valueType="num">
                                      <p:cBhvr additive="base">
                                        <p:cTn id="137" dur="500"/>
                                        <p:tgtEl>
                                          <p:spTgt spid="23"/>
                                        </p:tgtEl>
                                        <p:attrNameLst>
                                          <p:attrName>ppt_x</p:attrName>
                                        </p:attrNameLst>
                                      </p:cBhvr>
                                      <p:tavLst>
                                        <p:tav tm="0">
                                          <p:val>
                                            <p:strVal val="#ppt_x-#ppt_w*1.125000"/>
                                          </p:val>
                                        </p:tav>
                                        <p:tav tm="100000">
                                          <p:val>
                                            <p:strVal val="#ppt_x"/>
                                          </p:val>
                                        </p:tav>
                                      </p:tavLst>
                                    </p:anim>
                                    <p:animEffect transition="in" filter="wipe(right)">
                                      <p:cBhvr>
                                        <p:cTn id="138" dur="500"/>
                                        <p:tgtEl>
                                          <p:spTgt spid="23"/>
                                        </p:tgtEl>
                                      </p:cBhvr>
                                    </p:animEffect>
                                  </p:childTnLst>
                                </p:cTn>
                              </p:par>
                            </p:childTnLst>
                          </p:cTn>
                        </p:par>
                        <p:par>
                          <p:cTn id="139" fill="hold">
                            <p:stCondLst>
                              <p:cond delay="1000"/>
                            </p:stCondLst>
                            <p:childTnLst>
                              <p:par>
                                <p:cTn id="140" presetID="1" presetClass="entr" presetSubtype="0" fill="hold" grpId="1" nodeType="afterEffect">
                                  <p:stCondLst>
                                    <p:cond delay="0"/>
                                  </p:stCondLst>
                                  <p:childTnLst>
                                    <p:set>
                                      <p:cBhvr>
                                        <p:cTn id="141" dur="1" fill="hold">
                                          <p:stCondLst>
                                            <p:cond delay="0"/>
                                          </p:stCondLst>
                                        </p:cTn>
                                        <p:tgtEl>
                                          <p:spTgt spid="26"/>
                                        </p:tgtEl>
                                        <p:attrNameLst>
                                          <p:attrName>style.visibility</p:attrName>
                                        </p:attrNameLst>
                                      </p:cBhvr>
                                      <p:to>
                                        <p:strVal val="visible"/>
                                      </p:to>
                                    </p:set>
                                  </p:childTnLst>
                                </p:cTn>
                              </p:par>
                            </p:childTnLst>
                          </p:cTn>
                        </p:par>
                        <p:par>
                          <p:cTn id="142" fill="hold">
                            <p:stCondLst>
                              <p:cond delay="1000"/>
                            </p:stCondLst>
                            <p:childTnLst>
                              <p:par>
                                <p:cTn id="143" presetID="0" presetClass="path" presetSubtype="0" accel="50000" decel="50000" fill="hold" grpId="0" nodeType="afterEffect">
                                  <p:stCondLst>
                                    <p:cond delay="0"/>
                                  </p:stCondLst>
                                  <p:childTnLst>
                                    <p:animMotion origin="layout" path="M -0.00018 -0.00046 L -0.00087 0.11296 " pathEditMode="relative" rAng="0" ptsTypes="AA">
                                      <p:cBhvr>
                                        <p:cTn id="144" dur="2000" fill="hold"/>
                                        <p:tgtEl>
                                          <p:spTgt spid="26"/>
                                        </p:tgtEl>
                                        <p:attrNameLst>
                                          <p:attrName>ppt_x</p:attrName>
                                          <p:attrName>ppt_y</p:attrName>
                                        </p:attrNameLst>
                                      </p:cBhvr>
                                      <p:rCtr x="-35" y="5718"/>
                                    </p:animMotion>
                                  </p:childTnLst>
                                </p:cTn>
                              </p:par>
                            </p:childTnLst>
                          </p:cTn>
                        </p:par>
                        <p:par>
                          <p:cTn id="145" fill="hold">
                            <p:stCondLst>
                              <p:cond delay="3000"/>
                            </p:stCondLst>
                            <p:childTnLst>
                              <p:par>
                                <p:cTn id="146" presetID="1" presetClass="entr" presetSubtype="0" fill="hold" grpId="1" nodeType="afterEffect">
                                  <p:stCondLst>
                                    <p:cond delay="0"/>
                                  </p:stCondLst>
                                  <p:childTnLst>
                                    <p:set>
                                      <p:cBhvr>
                                        <p:cTn id="147" dur="1" fill="hold">
                                          <p:stCondLst>
                                            <p:cond delay="0"/>
                                          </p:stCondLst>
                                        </p:cTn>
                                        <p:tgtEl>
                                          <p:spTgt spid="32"/>
                                        </p:tgtEl>
                                        <p:attrNameLst>
                                          <p:attrName>style.visibility</p:attrName>
                                        </p:attrNameLst>
                                      </p:cBhvr>
                                      <p:to>
                                        <p:strVal val="visible"/>
                                      </p:to>
                                    </p:set>
                                  </p:childTnLst>
                                </p:cTn>
                              </p:par>
                              <p:par>
                                <p:cTn id="148" presetID="1" presetClass="entr" presetSubtype="0" fill="hold" grpId="0" nodeType="withEffect">
                                  <p:stCondLst>
                                    <p:cond delay="0"/>
                                  </p:stCondLst>
                                  <p:childTnLst>
                                    <p:set>
                                      <p:cBhvr>
                                        <p:cTn id="149" dur="1" fill="hold">
                                          <p:stCondLst>
                                            <p:cond delay="0"/>
                                          </p:stCondLst>
                                        </p:cTn>
                                        <p:tgtEl>
                                          <p:spTgt spid="33"/>
                                        </p:tgtEl>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presetID="5" presetClass="entr" presetSubtype="10" fill="hold" grpId="0" nodeType="clickEffect">
                                  <p:stCondLst>
                                    <p:cond delay="0"/>
                                  </p:stCondLst>
                                  <p:childTnLst>
                                    <p:set>
                                      <p:cBhvr>
                                        <p:cTn id="153" dur="1" fill="hold">
                                          <p:stCondLst>
                                            <p:cond delay="0"/>
                                          </p:stCondLst>
                                        </p:cTn>
                                        <p:tgtEl>
                                          <p:spTgt spid="9"/>
                                        </p:tgtEl>
                                        <p:attrNameLst>
                                          <p:attrName>style.visibility</p:attrName>
                                        </p:attrNameLst>
                                      </p:cBhvr>
                                      <p:to>
                                        <p:strVal val="visible"/>
                                      </p:to>
                                    </p:set>
                                    <p:animEffect transition="in" filter="checkerboard(across)">
                                      <p:cBhvr>
                                        <p:cTn id="1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5" grpId="0" animBg="1"/>
      <p:bldP spid="7" grpId="0" animBg="1"/>
      <p:bldP spid="7" grpId="1" animBg="1"/>
      <p:bldP spid="8" grpId="0" animBg="1"/>
      <p:bldP spid="8" grpId="1" animBg="1"/>
      <p:bldP spid="8" grpId="2" animBg="1"/>
      <p:bldP spid="10" grpId="0" animBg="1"/>
      <p:bldP spid="6" grpId="0" animBg="1"/>
      <p:bldP spid="13" grpId="0" animBg="1"/>
      <p:bldP spid="13" grpId="1" animBg="1"/>
      <p:bldP spid="13" grpId="2" animBg="1"/>
      <p:bldP spid="14" grpId="0" animBg="1"/>
      <p:bldP spid="15" grpId="0" animBg="1"/>
      <p:bldP spid="15" grpId="1" animBg="1"/>
      <p:bldP spid="16" grpId="0" animBg="1"/>
      <p:bldP spid="19" grpId="0" animBg="1"/>
      <p:bldP spid="19" grpId="1" animBg="1"/>
      <p:bldP spid="20" grpId="0" animBg="1"/>
      <p:bldP spid="20" grpId="1" animBg="1"/>
      <p:bldP spid="21" grpId="0" animBg="1"/>
      <p:bldP spid="21" grpId="1" animBg="1"/>
      <p:bldP spid="22" grpId="0" animBg="1"/>
      <p:bldP spid="22" grpId="1" animBg="1"/>
      <p:bldP spid="23" grpId="0" animBg="1"/>
      <p:bldP spid="26" grpId="0" animBg="1"/>
      <p:bldP spid="26" grpId="1" animBg="1"/>
      <p:bldP spid="27" grpId="0" animBg="1"/>
      <p:bldP spid="28" grpId="0" animBg="1"/>
      <p:bldP spid="28" grpId="1" animBg="1"/>
      <p:bldP spid="28" grpId="2" animBg="1"/>
      <p:bldP spid="29" grpId="0" animBg="1"/>
      <p:bldP spid="29" grpId="1" animBg="1"/>
      <p:bldP spid="29" grpId="2" animBg="1"/>
      <p:bldP spid="30" grpId="0" animBg="1"/>
      <p:bldP spid="30" grpId="1" animBg="1"/>
      <p:bldP spid="30" grpId="2" animBg="1"/>
      <p:bldP spid="32" grpId="1" animBg="1"/>
      <p:bldP spid="3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讨论题</a:t>
            </a:r>
            <a:endParaRPr lang="en-US" dirty="0"/>
          </a:p>
        </p:txBody>
      </p:sp>
      <p:sp>
        <p:nvSpPr>
          <p:cNvPr id="3" name="Content Placeholder 2"/>
          <p:cNvSpPr>
            <a:spLocks noGrp="1"/>
          </p:cNvSpPr>
          <p:nvPr>
            <p:ph idx="1"/>
          </p:nvPr>
        </p:nvSpPr>
        <p:spPr>
          <a:xfrm>
            <a:off x="457200" y="1810512"/>
            <a:ext cx="7772400" cy="1773935"/>
          </a:xfrm>
        </p:spPr>
        <p:txBody>
          <a:bodyPr>
            <a:normAutofit/>
          </a:bodyPr>
          <a:lstStyle/>
          <a:p>
            <a:r>
              <a:rPr lang="en-US" altLang="zh-CN" dirty="0" smtClean="0"/>
              <a:t>AP</a:t>
            </a:r>
            <a:r>
              <a:rPr lang="zh-CN" altLang="en-US" dirty="0" smtClean="0"/>
              <a:t>施放了沉思，但在其结算时，</a:t>
            </a:r>
            <a:r>
              <a:rPr lang="en-US" altLang="zh-CN" dirty="0" smtClean="0"/>
              <a:t>AP</a:t>
            </a:r>
            <a:r>
              <a:rPr lang="zh-CN" altLang="en-US" dirty="0" smtClean="0"/>
              <a:t>抓起了三张牌。</a:t>
            </a:r>
            <a:r>
              <a:rPr lang="en-US" altLang="zh-CN" dirty="0" smtClean="0"/>
              <a:t>NAP</a:t>
            </a:r>
            <a:r>
              <a:rPr lang="zh-CN" altLang="en-US" dirty="0" smtClean="0"/>
              <a:t>叫了裁判。</a:t>
            </a:r>
            <a:r>
              <a:rPr lang="en-US" altLang="zh-CN" dirty="0" smtClean="0"/>
              <a:t>AP</a:t>
            </a:r>
            <a:r>
              <a:rPr lang="zh-CN" altLang="en-US" dirty="0" smtClean="0"/>
              <a:t>解释说他以为自己结算的咒语是脑力激荡。</a:t>
            </a:r>
            <a:endParaRPr lang="en-US" altLang="zh-CN" dirty="0" smtClean="0"/>
          </a:p>
          <a:p>
            <a:r>
              <a:rPr lang="en-US" altLang="zh-CN" dirty="0" smtClean="0"/>
              <a:t>AP</a:t>
            </a:r>
            <a:r>
              <a:rPr lang="zh-CN" altLang="en-US" dirty="0" smtClean="0"/>
              <a:t>施放了浆液预视，在结算时，抓了一张牌，然后占卜</a:t>
            </a:r>
            <a:r>
              <a:rPr lang="en-US" altLang="zh-CN" dirty="0" smtClean="0"/>
              <a:t>2</a:t>
            </a:r>
            <a:r>
              <a:rPr lang="zh-CN" altLang="en-US" dirty="0" smtClean="0"/>
              <a:t>，将一张牌放在牌库底，另一张置于其手上。</a:t>
            </a:r>
            <a:r>
              <a:rPr lang="en-US" altLang="zh-CN" dirty="0" smtClean="0"/>
              <a:t>NAP</a:t>
            </a:r>
            <a:r>
              <a:rPr lang="zh-CN" altLang="en-US" dirty="0" smtClean="0"/>
              <a:t>叫了裁判。</a:t>
            </a:r>
            <a:r>
              <a:rPr lang="en-US" altLang="zh-CN" dirty="0" smtClean="0"/>
              <a:t>AP</a:t>
            </a:r>
            <a:r>
              <a:rPr lang="zh-CN" altLang="en-US" dirty="0" smtClean="0"/>
              <a:t>解释说他占卜</a:t>
            </a:r>
            <a:r>
              <a:rPr lang="en-US" altLang="zh-CN" dirty="0" smtClean="0"/>
              <a:t>2</a:t>
            </a:r>
            <a:r>
              <a:rPr lang="zh-CN" altLang="en-US" dirty="0" smtClean="0"/>
              <a:t>的时候以为自己在结算变戏法。</a:t>
            </a:r>
            <a:endParaRPr lang="en-US" dirty="0"/>
          </a:p>
        </p:txBody>
      </p:sp>
      <p:pic>
        <p:nvPicPr>
          <p:cNvPr id="4" name="Picture 3"/>
          <p:cNvPicPr>
            <a:picLocks noChangeAspect="1"/>
          </p:cNvPicPr>
          <p:nvPr/>
        </p:nvPicPr>
        <p:blipFill>
          <a:blip r:embed="rId3"/>
          <a:stretch>
            <a:fillRect/>
          </a:stretch>
        </p:blipFill>
        <p:spPr>
          <a:xfrm>
            <a:off x="548640" y="3558363"/>
            <a:ext cx="1825752" cy="2604037"/>
          </a:xfrm>
          <a:prstGeom prst="rect">
            <a:avLst/>
          </a:prstGeom>
        </p:spPr>
      </p:pic>
      <p:pic>
        <p:nvPicPr>
          <p:cNvPr id="5" name="Picture 4"/>
          <p:cNvPicPr>
            <a:picLocks noChangeAspect="1"/>
          </p:cNvPicPr>
          <p:nvPr/>
        </p:nvPicPr>
        <p:blipFill>
          <a:blip r:embed="rId4"/>
          <a:stretch>
            <a:fillRect/>
          </a:stretch>
        </p:blipFill>
        <p:spPr>
          <a:xfrm>
            <a:off x="4340351" y="3558363"/>
            <a:ext cx="1825752" cy="2604037"/>
          </a:xfrm>
          <a:prstGeom prst="rect">
            <a:avLst/>
          </a:prstGeom>
        </p:spPr>
      </p:pic>
      <p:pic>
        <p:nvPicPr>
          <p:cNvPr id="6" name="Content Placeholder 4"/>
          <p:cNvPicPr>
            <a:picLocks noChangeAspect="1"/>
          </p:cNvPicPr>
          <p:nvPr/>
        </p:nvPicPr>
        <p:blipFill>
          <a:blip r:embed="rId5"/>
          <a:stretch>
            <a:fillRect/>
          </a:stretch>
        </p:blipFill>
        <p:spPr>
          <a:xfrm>
            <a:off x="2444496" y="3558363"/>
            <a:ext cx="1825751" cy="2604037"/>
          </a:xfrm>
          <a:prstGeom prst="rect">
            <a:avLst/>
          </a:prstGeom>
        </p:spPr>
      </p:pic>
      <p:pic>
        <p:nvPicPr>
          <p:cNvPr id="7" name="Picture 6"/>
          <p:cNvPicPr>
            <a:picLocks noChangeAspect="1"/>
          </p:cNvPicPr>
          <p:nvPr/>
        </p:nvPicPr>
        <p:blipFill>
          <a:blip r:embed="rId6"/>
          <a:stretch>
            <a:fillRect/>
          </a:stretch>
        </p:blipFill>
        <p:spPr>
          <a:xfrm>
            <a:off x="6252601" y="3558363"/>
            <a:ext cx="1821551" cy="2598045"/>
          </a:xfrm>
          <a:prstGeom prst="rect">
            <a:avLst/>
          </a:prstGeom>
        </p:spPr>
      </p:pic>
    </p:spTree>
    <p:extLst>
      <p:ext uri="{BB962C8B-B14F-4D97-AF65-F5344CB8AC3E}">
        <p14:creationId xmlns:p14="http://schemas.microsoft.com/office/powerpoint/2010/main" val="636888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par>
                                <p:cTn id="12" presetID="9"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dissolve">
                                      <p:cBhvr>
                                        <p:cTn id="19" dur="500"/>
                                        <p:tgtEl>
                                          <p:spTgt spid="3">
                                            <p:txEl>
                                              <p:pRg st="1" end="1"/>
                                            </p:txEl>
                                          </p:spTgt>
                                        </p:tgtEl>
                                      </p:cBhvr>
                                    </p:animEffect>
                                  </p:childTnLst>
                                </p:cTn>
                              </p:par>
                            </p:childTnLst>
                          </p:cTn>
                        </p:par>
                        <p:par>
                          <p:cTn id="20" fill="hold">
                            <p:stCondLst>
                              <p:cond delay="500"/>
                            </p:stCondLst>
                            <p:childTnLst>
                              <p:par>
                                <p:cTn id="21" presetID="9"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par>
                                <p:cTn id="24" presetID="9"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3" y="2567917"/>
            <a:ext cx="7772400" cy="1468800"/>
          </a:xfrm>
        </p:spPr>
        <p:txBody>
          <a:bodyPr>
            <a:normAutofit/>
          </a:bodyPr>
          <a:lstStyle/>
          <a:p>
            <a:pPr algn="ctr"/>
            <a:r>
              <a:rPr lang="zh-CN" altLang="en-US" sz="4400" dirty="0" smtClean="0"/>
              <a:t>问答时间</a:t>
            </a:r>
            <a:endParaRPr lang="en-US" sz="4400" dirty="0"/>
          </a:p>
        </p:txBody>
      </p:sp>
    </p:spTree>
    <p:extLst>
      <p:ext uri="{BB962C8B-B14F-4D97-AF65-F5344CB8AC3E}">
        <p14:creationId xmlns:p14="http://schemas.microsoft.com/office/powerpoint/2010/main" val="732689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3" y="2567917"/>
            <a:ext cx="7772400" cy="1468800"/>
          </a:xfrm>
        </p:spPr>
        <p:txBody>
          <a:bodyPr>
            <a:normAutofit/>
          </a:bodyPr>
          <a:lstStyle/>
          <a:p>
            <a:pPr algn="ctr"/>
            <a:r>
              <a:rPr lang="zh-CN" altLang="en-US" sz="4400" dirty="0" smtClean="0"/>
              <a:t>谢谢大家的参与！</a:t>
            </a:r>
            <a:endParaRPr lang="en-US" sz="4400" dirty="0"/>
          </a:p>
        </p:txBody>
      </p:sp>
    </p:spTree>
    <p:extLst>
      <p:ext uri="{BB962C8B-B14F-4D97-AF65-F5344CB8AC3E}">
        <p14:creationId xmlns:p14="http://schemas.microsoft.com/office/powerpoint/2010/main" val="143515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HCE</a:t>
            </a:r>
            <a:r>
              <a:rPr lang="zh-CN" altLang="en-US" dirty="0" smtClean="0"/>
              <a:t>整合的背景</a:t>
            </a:r>
            <a:endParaRPr lang="en-US" dirty="0"/>
          </a:p>
        </p:txBody>
      </p:sp>
      <p:sp>
        <p:nvSpPr>
          <p:cNvPr id="3" name="Content Placeholder 2"/>
          <p:cNvSpPr>
            <a:spLocks noGrp="1"/>
          </p:cNvSpPr>
          <p:nvPr>
            <p:ph idx="1"/>
          </p:nvPr>
        </p:nvSpPr>
        <p:spPr>
          <a:xfrm>
            <a:off x="514351" y="1982391"/>
            <a:ext cx="3440132" cy="4299656"/>
          </a:xfrm>
        </p:spPr>
        <p:txBody>
          <a:bodyPr>
            <a:noAutofit/>
          </a:bodyPr>
          <a:lstStyle/>
          <a:p>
            <a:r>
              <a:rPr lang="zh-CN" altLang="en-US" dirty="0"/>
              <a:t>额外抓牌是相当容易犯下的违规，一盘负的判罚有点过重</a:t>
            </a:r>
            <a:endParaRPr lang="en-US" altLang="zh-CN" dirty="0"/>
          </a:p>
          <a:p>
            <a:r>
              <a:rPr lang="zh-CN" altLang="en-US" dirty="0"/>
              <a:t>某专业牌手在</a:t>
            </a:r>
            <a:r>
              <a:rPr lang="en-US" altLang="zh-CN" dirty="0"/>
              <a:t>PT</a:t>
            </a:r>
            <a:r>
              <a:rPr lang="zh-CN" altLang="en-US" dirty="0"/>
              <a:t>的焦点桌摄像机前因为未展示英雄明师阿耶尼的第二个异能而吃到了</a:t>
            </a:r>
            <a:r>
              <a:rPr lang="en-US" altLang="zh-CN" dirty="0"/>
              <a:t>GRV</a:t>
            </a:r>
            <a:r>
              <a:rPr lang="zh-CN" altLang="en-US" dirty="0"/>
              <a:t>升级</a:t>
            </a:r>
            <a:endParaRPr lang="en-US" altLang="zh-CN" dirty="0"/>
          </a:p>
          <a:p>
            <a:r>
              <a:rPr lang="zh-CN" altLang="en-US" dirty="0"/>
              <a:t>类似于历时挖掘、征召军伍等检视牌库顶后做事的效果越来越多，与之相关的违规也越来越多</a:t>
            </a:r>
            <a:endParaRPr lang="en-US" altLang="zh-CN" dirty="0"/>
          </a:p>
        </p:txBody>
      </p:sp>
      <p:pic>
        <p:nvPicPr>
          <p:cNvPr id="4" name="Picture 3"/>
          <p:cNvPicPr>
            <a:picLocks noChangeAspect="1"/>
          </p:cNvPicPr>
          <p:nvPr/>
        </p:nvPicPr>
        <p:blipFill>
          <a:blip r:embed="rId3"/>
          <a:stretch>
            <a:fillRect/>
          </a:stretch>
        </p:blipFill>
        <p:spPr>
          <a:xfrm>
            <a:off x="4475266" y="1982391"/>
            <a:ext cx="1733828" cy="2472928"/>
          </a:xfrm>
          <a:prstGeom prst="rect">
            <a:avLst/>
          </a:prstGeom>
        </p:spPr>
      </p:pic>
      <p:pic>
        <p:nvPicPr>
          <p:cNvPr id="5" name="Picture 4"/>
          <p:cNvPicPr>
            <a:picLocks noChangeAspect="1"/>
          </p:cNvPicPr>
          <p:nvPr/>
        </p:nvPicPr>
        <p:blipFill>
          <a:blip r:embed="rId4"/>
          <a:stretch>
            <a:fillRect/>
          </a:stretch>
        </p:blipFill>
        <p:spPr>
          <a:xfrm>
            <a:off x="5766762" y="3218855"/>
            <a:ext cx="1733828" cy="2472928"/>
          </a:xfrm>
          <a:prstGeom prst="rect">
            <a:avLst/>
          </a:prstGeom>
        </p:spPr>
      </p:pic>
      <p:pic>
        <p:nvPicPr>
          <p:cNvPr id="6" name="Picture 5"/>
          <p:cNvPicPr>
            <a:picLocks noChangeAspect="1"/>
          </p:cNvPicPr>
          <p:nvPr/>
        </p:nvPicPr>
        <p:blipFill>
          <a:blip r:embed="rId5"/>
          <a:stretch>
            <a:fillRect/>
          </a:stretch>
        </p:blipFill>
        <p:spPr>
          <a:xfrm>
            <a:off x="6729876" y="1356915"/>
            <a:ext cx="1735498" cy="2475310"/>
          </a:xfrm>
          <a:prstGeom prst="rect">
            <a:avLst/>
          </a:prstGeom>
        </p:spPr>
      </p:pic>
    </p:spTree>
    <p:extLst>
      <p:ext uri="{BB962C8B-B14F-4D97-AF65-F5344CB8AC3E}">
        <p14:creationId xmlns:p14="http://schemas.microsoft.com/office/powerpoint/2010/main" val="134172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checkerboard(across)">
                                      <p:cBhvr>
                                        <p:cTn id="25" dur="500"/>
                                        <p:tgtEl>
                                          <p:spTgt spid="3">
                                            <p:txEl>
                                              <p:pRg st="2" end="2"/>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heckerboard(across)">
                                      <p:cBhvr>
                                        <p:cTn id="28" dur="500"/>
                                        <p:tgtEl>
                                          <p:spTgt spid="6"/>
                                        </p:tgtEl>
                                      </p:cBhvr>
                                    </p:animEffect>
                                  </p:childTnLst>
                                </p:cTn>
                              </p:par>
                              <p:par>
                                <p:cTn id="29" presetID="5" presetClass="entr" presetSubtype="1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heckerboard(across)">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zh-CN" sz="4400" dirty="0" smtClean="0"/>
              <a:t>HCE</a:t>
            </a:r>
            <a:r>
              <a:rPr lang="zh-CN" altLang="en-US" sz="4400" dirty="0" smtClean="0"/>
              <a:t>的原则</a:t>
            </a:r>
            <a:endParaRPr lang="en-US" sz="44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909600" y="2065868"/>
            <a:ext cx="4867600" cy="3140387"/>
          </a:xfrm>
        </p:spPr>
      </p:pic>
      <p:sp>
        <p:nvSpPr>
          <p:cNvPr id="5" name="TextBox 4"/>
          <p:cNvSpPr txBox="1"/>
          <p:nvPr/>
        </p:nvSpPr>
        <p:spPr>
          <a:xfrm>
            <a:off x="3771900" y="5513832"/>
            <a:ext cx="1143000" cy="646331"/>
          </a:xfrm>
          <a:prstGeom prst="rect">
            <a:avLst/>
          </a:prstGeom>
          <a:noFill/>
        </p:spPr>
        <p:txBody>
          <a:bodyPr wrap="square" rtlCol="0">
            <a:spAutoFit/>
          </a:bodyPr>
          <a:lstStyle/>
          <a:p>
            <a:r>
              <a:rPr lang="zh-CN" altLang="en-US" sz="3600" dirty="0" smtClean="0"/>
              <a:t>信息</a:t>
            </a:r>
            <a:endParaRPr lang="en-US" sz="3600" dirty="0"/>
          </a:p>
        </p:txBody>
      </p:sp>
    </p:spTree>
    <p:extLst>
      <p:ext uri="{BB962C8B-B14F-4D97-AF65-F5344CB8AC3E}">
        <p14:creationId xmlns:p14="http://schemas.microsoft.com/office/powerpoint/2010/main" val="23205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HCE</a:t>
            </a:r>
            <a:r>
              <a:rPr kumimoji="1" lang="zh-CN" altLang="en-US" dirty="0" smtClean="0"/>
              <a:t>的原则</a:t>
            </a:r>
            <a:endParaRPr kumimoji="1" lang="zh-CN" altLang="en-US" dirty="0"/>
          </a:p>
        </p:txBody>
      </p:sp>
      <p:sp>
        <p:nvSpPr>
          <p:cNvPr id="3" name="内容占位符 2"/>
          <p:cNvSpPr>
            <a:spLocks noGrp="1"/>
          </p:cNvSpPr>
          <p:nvPr>
            <p:ph idx="1"/>
          </p:nvPr>
        </p:nvSpPr>
        <p:spPr/>
        <p:txBody>
          <a:bodyPr/>
          <a:lstStyle/>
          <a:p>
            <a:r>
              <a:rPr lang="zh-CN" altLang="en-US" sz="2400" dirty="0" smtClean="0"/>
              <a:t>非公开信息的泄露或混淆</a:t>
            </a:r>
            <a:endParaRPr lang="en-US" altLang="zh-CN" sz="2400" dirty="0" smtClean="0"/>
          </a:p>
          <a:p>
            <a:pPr lvl="1"/>
            <a:r>
              <a:rPr lang="zh-CN" altLang="en-US" sz="1800" dirty="0" smtClean="0"/>
              <a:t>能够看到不</a:t>
            </a:r>
            <a:r>
              <a:rPr lang="zh-CN" altLang="en-US" sz="1800" dirty="0"/>
              <a:t>应看到的信息</a:t>
            </a:r>
            <a:r>
              <a:rPr lang="zh-CN" altLang="en-US" sz="1800" dirty="0" smtClean="0"/>
              <a:t>、可能</a:t>
            </a:r>
            <a:r>
              <a:rPr lang="zh-CN" altLang="en-US" sz="1800" dirty="0"/>
              <a:t>基于这个信息作出</a:t>
            </a:r>
            <a:r>
              <a:rPr lang="zh-CN" altLang="en-US" sz="1800" dirty="0" smtClean="0"/>
              <a:t>决定、甚至混淆并利用其中的牌张，是很大的战术优势</a:t>
            </a:r>
            <a:endParaRPr lang="en-US" altLang="zh-CN" sz="1800" dirty="0" smtClean="0"/>
          </a:p>
          <a:p>
            <a:pPr lvl="1"/>
            <a:r>
              <a:rPr kumimoji="1" lang="zh-CN" altLang="en-US" sz="1800" dirty="0" smtClean="0"/>
              <a:t>信息的获取是难以倒回的</a:t>
            </a:r>
            <a:endParaRPr kumimoji="1" lang="en-US" altLang="zh-CN" sz="1800" dirty="0" smtClean="0"/>
          </a:p>
          <a:p>
            <a:r>
              <a:rPr kumimoji="1" lang="zh-CN" altLang="en-US" sz="2400" dirty="0" smtClean="0"/>
              <a:t>游戏行动的合法性无法被对手验证</a:t>
            </a:r>
            <a:endParaRPr kumimoji="1" lang="en-US" altLang="zh-CN" sz="2400" dirty="0" smtClean="0"/>
          </a:p>
          <a:p>
            <a:pPr lvl="1"/>
            <a:r>
              <a:rPr lang="zh-CN" altLang="en-US" sz="1800" dirty="0"/>
              <a:t>虽然对手没有见到错误发生的时刻，但我们可以让对手参与到修正中，来阻止因违规带来的</a:t>
            </a:r>
            <a:r>
              <a:rPr lang="zh-CN" altLang="en-US" sz="1800" dirty="0" smtClean="0"/>
              <a:t>优势</a:t>
            </a:r>
            <a:endParaRPr lang="en-US" altLang="zh-CN" sz="1800" dirty="0" smtClean="0"/>
          </a:p>
          <a:p>
            <a:pPr lvl="1"/>
            <a:r>
              <a:rPr lang="zh-CN" altLang="en-US" sz="1800" dirty="0"/>
              <a:t>如果是原本可通过公开方式修正的失误引致无法修复之状况的</a:t>
            </a:r>
            <a:r>
              <a:rPr lang="zh-CN" altLang="en-US" sz="1800" dirty="0" smtClean="0"/>
              <a:t>情形，则不要</a:t>
            </a:r>
            <a:r>
              <a:rPr lang="zh-CN" altLang="en-US" sz="1800" dirty="0"/>
              <a:t>适用此违规</a:t>
            </a:r>
            <a:endParaRPr kumimoji="1" lang="zh-CN" altLang="en-US" sz="1800" dirty="0"/>
          </a:p>
        </p:txBody>
      </p:sp>
    </p:spTree>
    <p:extLst>
      <p:ext uri="{BB962C8B-B14F-4D97-AF65-F5344CB8AC3E}">
        <p14:creationId xmlns:p14="http://schemas.microsoft.com/office/powerpoint/2010/main" val="5915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heckerboard(across)">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heckerboard(across)">
                                      <p:cBhvr>
                                        <p:cTn id="23" dur="500"/>
                                        <p:tgtEl>
                                          <p:spTgt spid="3">
                                            <p:txEl>
                                              <p:pRg st="3" end="3"/>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checkerboard(across)">
                                      <p:cBhvr>
                                        <p:cTn id="26" dur="500"/>
                                        <p:tgtEl>
                                          <p:spTgt spid="3">
                                            <p:txEl>
                                              <p:pRg st="4" end="4"/>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checkerboard(across)">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HCE</a:t>
            </a:r>
            <a:r>
              <a:rPr lang="zh-CN" altLang="en-US" dirty="0" smtClean="0"/>
              <a:t>违规的特征</a:t>
            </a:r>
            <a:endParaRPr lang="en-US" dirty="0"/>
          </a:p>
        </p:txBody>
      </p:sp>
      <p:sp>
        <p:nvSpPr>
          <p:cNvPr id="3" name="Content Placeholder 2"/>
          <p:cNvSpPr>
            <a:spLocks noGrp="1"/>
          </p:cNvSpPr>
          <p:nvPr>
            <p:ph idx="1"/>
          </p:nvPr>
        </p:nvSpPr>
        <p:spPr/>
        <p:txBody>
          <a:bodyPr>
            <a:noAutofit/>
          </a:bodyPr>
          <a:lstStyle/>
          <a:p>
            <a:pPr lvl="1"/>
            <a:r>
              <a:rPr lang="zh-CN" altLang="en-US" sz="2400" dirty="0"/>
              <a:t>仅凭公开信息无法</a:t>
            </a:r>
            <a:r>
              <a:rPr lang="zh-CN" altLang="en-US" sz="2400" dirty="0" smtClean="0"/>
              <a:t>修正</a:t>
            </a:r>
            <a:endParaRPr lang="en-US" altLang="zh-CN" sz="2400" dirty="0"/>
          </a:p>
          <a:p>
            <a:pPr lvl="2"/>
            <a:r>
              <a:rPr lang="zh-CN" altLang="en-US" sz="2000" dirty="0" smtClean="0"/>
              <a:t>涉及违规的牌张，失误前后必须都在非公开牌叠中</a:t>
            </a:r>
            <a:endParaRPr lang="en-US" altLang="zh-CN" sz="2000" dirty="0"/>
          </a:p>
          <a:p>
            <a:pPr lvl="2"/>
            <a:endParaRPr lang="en-US" altLang="zh-CN" sz="2000" dirty="0"/>
          </a:p>
          <a:p>
            <a:pPr lvl="1"/>
            <a:r>
              <a:rPr lang="zh-CN" altLang="en-US" sz="2400" dirty="0"/>
              <a:t>未得到对手的</a:t>
            </a:r>
            <a:r>
              <a:rPr lang="zh-CN" altLang="en-US" sz="2400" dirty="0" smtClean="0"/>
              <a:t>许可</a:t>
            </a:r>
            <a:endParaRPr lang="en-US" altLang="zh-CN" sz="2400" dirty="0" smtClean="0"/>
          </a:p>
          <a:p>
            <a:pPr lvl="1"/>
            <a:endParaRPr lang="en-US" altLang="zh-CN" sz="2400" dirty="0" smtClean="0"/>
          </a:p>
          <a:p>
            <a:pPr lvl="1"/>
            <a:r>
              <a:rPr lang="zh-CN" altLang="en-US" sz="2400" dirty="0" smtClean="0"/>
              <a:t>“有意”将牌置于牌叠而非单纯的手脚笨拙</a:t>
            </a:r>
            <a:endParaRPr lang="en-US" altLang="zh-CN" sz="2400" dirty="0" smtClean="0"/>
          </a:p>
        </p:txBody>
      </p:sp>
    </p:spTree>
    <p:extLst>
      <p:ext uri="{BB962C8B-B14F-4D97-AF65-F5344CB8AC3E}">
        <p14:creationId xmlns:p14="http://schemas.microsoft.com/office/powerpoint/2010/main" val="40230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heckerboard(across)">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特征一：仅凭公开信息无法修正</a:t>
            </a:r>
            <a:endParaRPr kumimoji="1" lang="zh-CN" altLang="en-US" dirty="0"/>
          </a:p>
        </p:txBody>
      </p:sp>
      <p:sp>
        <p:nvSpPr>
          <p:cNvPr id="4" name="内容占位符 3"/>
          <p:cNvSpPr>
            <a:spLocks noGrp="1"/>
          </p:cNvSpPr>
          <p:nvPr>
            <p:ph sz="half" idx="1"/>
          </p:nvPr>
        </p:nvSpPr>
        <p:spPr/>
        <p:txBody>
          <a:bodyPr/>
          <a:lstStyle/>
          <a:p>
            <a:r>
              <a:rPr kumimoji="1" lang="zh-CN" altLang="en-US" dirty="0" smtClean="0"/>
              <a:t>手牌比应有数量多</a:t>
            </a:r>
            <a:endParaRPr kumimoji="1" lang="en-US" altLang="zh-CN" dirty="0" smtClean="0"/>
          </a:p>
          <a:p>
            <a:r>
              <a:rPr kumimoji="1" lang="zh-CN" altLang="en-US" dirty="0" smtClean="0"/>
              <a:t>结算预先考虑时，拿起了</a:t>
            </a:r>
            <a:r>
              <a:rPr kumimoji="1" lang="en-US" altLang="zh-CN" dirty="0" smtClean="0"/>
              <a:t>4</a:t>
            </a:r>
            <a:r>
              <a:rPr kumimoji="1" lang="zh-CN" altLang="en-US" dirty="0" smtClean="0"/>
              <a:t>张牌而非</a:t>
            </a:r>
            <a:r>
              <a:rPr kumimoji="1" lang="en-US" altLang="zh-CN" dirty="0" smtClean="0"/>
              <a:t>3</a:t>
            </a:r>
            <a:r>
              <a:rPr kumimoji="1" lang="zh-CN" altLang="en-US" dirty="0" smtClean="0"/>
              <a:t>张</a:t>
            </a:r>
            <a:endParaRPr kumimoji="1" lang="en-US" altLang="zh-CN" dirty="0" smtClean="0"/>
          </a:p>
          <a:p>
            <a:r>
              <a:rPr kumimoji="1" lang="zh-CN" altLang="en-US" dirty="0" smtClean="0"/>
              <a:t>结算妮莎的誓约的触发式异能时，没有展示就将其中一张牌放进手牌</a:t>
            </a:r>
            <a:endParaRPr kumimoji="1" lang="en-US" altLang="zh-CN" dirty="0"/>
          </a:p>
          <a:p>
            <a:r>
              <a:rPr kumimoji="1" lang="zh-CN" altLang="en-US" dirty="0" smtClean="0"/>
              <a:t>结算森林占卜时，没有展示就将找的地放进手牌</a:t>
            </a:r>
            <a:endParaRPr kumimoji="1" lang="en-US" altLang="zh-CN" dirty="0" smtClean="0"/>
          </a:p>
          <a:p>
            <a:endParaRPr kumimoji="1" lang="zh-CN" altLang="en-US" dirty="0"/>
          </a:p>
        </p:txBody>
      </p:sp>
      <p:sp>
        <p:nvSpPr>
          <p:cNvPr id="5" name="内容占位符 4"/>
          <p:cNvSpPr>
            <a:spLocks noGrp="1"/>
          </p:cNvSpPr>
          <p:nvPr>
            <p:ph sz="half" idx="2"/>
          </p:nvPr>
        </p:nvSpPr>
        <p:spPr>
          <a:xfrm>
            <a:off x="4784688" y="2142069"/>
            <a:ext cx="3813048" cy="3649133"/>
          </a:xfrm>
        </p:spPr>
        <p:txBody>
          <a:bodyPr/>
          <a:lstStyle/>
          <a:p>
            <a:r>
              <a:rPr kumimoji="1" lang="zh-CN" altLang="en-US" dirty="0" smtClean="0"/>
              <a:t>结算瞥视恶念时磨掉了</a:t>
            </a:r>
            <a:r>
              <a:rPr kumimoji="1" lang="en-US" altLang="zh-CN" dirty="0" smtClean="0"/>
              <a:t>11</a:t>
            </a:r>
            <a:r>
              <a:rPr kumimoji="1" lang="zh-CN" altLang="en-US" dirty="0" smtClean="0"/>
              <a:t>张牌</a:t>
            </a:r>
            <a:endParaRPr kumimoji="1" lang="en-US" altLang="zh-CN" dirty="0" smtClean="0"/>
          </a:p>
          <a:p>
            <a:r>
              <a:rPr kumimoji="1" lang="zh-CN" altLang="en-US" dirty="0" smtClean="0"/>
              <a:t>不小心将坟墓场中的一张生物牌混进手牌</a:t>
            </a:r>
            <a:endParaRPr kumimoji="1" lang="en-US" altLang="zh-CN" dirty="0" smtClean="0"/>
          </a:p>
          <a:p>
            <a:r>
              <a:rPr kumimoji="1" lang="zh-CN" altLang="en-US" dirty="0" smtClean="0"/>
              <a:t>结算启蒙导师时，没有展示就将找的地放在牌库顶</a:t>
            </a:r>
            <a:endParaRPr kumimoji="1" lang="zh-CN" altLang="en-US" dirty="0"/>
          </a:p>
        </p:txBody>
      </p:sp>
      <p:pic>
        <p:nvPicPr>
          <p:cNvPr id="3" name="Picture 2"/>
          <p:cNvPicPr>
            <a:picLocks noChangeAspect="1"/>
          </p:cNvPicPr>
          <p:nvPr/>
        </p:nvPicPr>
        <p:blipFill>
          <a:blip r:embed="rId3"/>
          <a:stretch>
            <a:fillRect/>
          </a:stretch>
        </p:blipFill>
        <p:spPr>
          <a:xfrm>
            <a:off x="4992065" y="2014917"/>
            <a:ext cx="2736791" cy="3903436"/>
          </a:xfrm>
          <a:prstGeom prst="rect">
            <a:avLst/>
          </a:prstGeom>
        </p:spPr>
      </p:pic>
      <p:pic>
        <p:nvPicPr>
          <p:cNvPr id="6" name="Picture 5"/>
          <p:cNvPicPr>
            <a:picLocks noChangeAspect="1"/>
          </p:cNvPicPr>
          <p:nvPr/>
        </p:nvPicPr>
        <p:blipFill>
          <a:blip r:embed="rId4"/>
          <a:stretch>
            <a:fillRect/>
          </a:stretch>
        </p:blipFill>
        <p:spPr>
          <a:xfrm>
            <a:off x="4991735" y="2014917"/>
            <a:ext cx="2737121" cy="3903906"/>
          </a:xfrm>
          <a:prstGeom prst="rect">
            <a:avLst/>
          </a:prstGeom>
        </p:spPr>
      </p:pic>
      <p:pic>
        <p:nvPicPr>
          <p:cNvPr id="7" name="Picture 6"/>
          <p:cNvPicPr>
            <a:picLocks noChangeAspect="1"/>
          </p:cNvPicPr>
          <p:nvPr/>
        </p:nvPicPr>
        <p:blipFill>
          <a:blip r:embed="rId5"/>
          <a:stretch>
            <a:fillRect/>
          </a:stretch>
        </p:blipFill>
        <p:spPr>
          <a:xfrm>
            <a:off x="4991735" y="2014917"/>
            <a:ext cx="2737121" cy="3903907"/>
          </a:xfrm>
          <a:prstGeom prst="rect">
            <a:avLst/>
          </a:prstGeom>
        </p:spPr>
      </p:pic>
      <p:pic>
        <p:nvPicPr>
          <p:cNvPr id="8" name="Picture 7"/>
          <p:cNvPicPr>
            <a:picLocks noChangeAspect="1"/>
          </p:cNvPicPr>
          <p:nvPr/>
        </p:nvPicPr>
        <p:blipFill>
          <a:blip r:embed="rId6"/>
          <a:stretch>
            <a:fillRect/>
          </a:stretch>
        </p:blipFill>
        <p:spPr>
          <a:xfrm>
            <a:off x="1149025" y="2014916"/>
            <a:ext cx="2736792" cy="3903437"/>
          </a:xfrm>
          <a:prstGeom prst="rect">
            <a:avLst/>
          </a:prstGeom>
        </p:spPr>
      </p:pic>
      <p:pic>
        <p:nvPicPr>
          <p:cNvPr id="9" name="Picture 8"/>
          <p:cNvPicPr>
            <a:picLocks noChangeAspect="1"/>
          </p:cNvPicPr>
          <p:nvPr/>
        </p:nvPicPr>
        <p:blipFill>
          <a:blip r:embed="rId7"/>
          <a:stretch>
            <a:fillRect/>
          </a:stretch>
        </p:blipFill>
        <p:spPr>
          <a:xfrm>
            <a:off x="1148696" y="2014916"/>
            <a:ext cx="2737121" cy="3903907"/>
          </a:xfrm>
          <a:prstGeom prst="rect">
            <a:avLst/>
          </a:prstGeom>
        </p:spPr>
      </p:pic>
    </p:spTree>
    <p:extLst>
      <p:ext uri="{BB962C8B-B14F-4D97-AF65-F5344CB8AC3E}">
        <p14:creationId xmlns:p14="http://schemas.microsoft.com/office/powerpoint/2010/main" val="106652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heckerboard(across)">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heckerboard(across)">
                                      <p:cBhvr>
                                        <p:cTn id="17" dur="500"/>
                                        <p:tgtEl>
                                          <p:spTgt spid="4">
                                            <p:txEl>
                                              <p:pRg st="1" end="1"/>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nodeType="clickEffect">
                                  <p:stCondLst>
                                    <p:cond delay="0"/>
                                  </p:stCondLst>
                                  <p:childTnLst>
                                    <p:animEffect transition="out" filter="dissolve">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childTnLst>
                          </p:cTn>
                        </p:par>
                        <p:par>
                          <p:cTn id="26" fill="hold">
                            <p:stCondLst>
                              <p:cond delay="500"/>
                            </p:stCondLst>
                            <p:childTnLst>
                              <p:par>
                                <p:cTn id="27" presetID="5" presetClass="entr" presetSubtype="10" fill="hold" nodeType="after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checkerboard(across)">
                                      <p:cBhvr>
                                        <p:cTn id="29" dur="500"/>
                                        <p:tgtEl>
                                          <p:spTgt spid="4">
                                            <p:txEl>
                                              <p:pRg st="2" end="2"/>
                                            </p:txEl>
                                          </p:spTgt>
                                        </p:tgtEl>
                                      </p:cBhvr>
                                    </p:animEffect>
                                  </p:childTnLst>
                                </p:cTn>
                              </p:par>
                            </p:childTnLst>
                          </p:cTn>
                        </p:par>
                        <p:par>
                          <p:cTn id="30" fill="hold">
                            <p:stCondLst>
                              <p:cond delay="1000"/>
                            </p:stCondLst>
                            <p:childTnLst>
                              <p:par>
                                <p:cTn id="31" presetID="9" presetClass="entr" presetSubtype="0"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dissolv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nodeType="clickEffect">
                                  <p:stCondLst>
                                    <p:cond delay="0"/>
                                  </p:stCondLst>
                                  <p:childTnLst>
                                    <p:animEffect transition="out" filter="dissolv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childTnLst>
                          </p:cTn>
                        </p:par>
                        <p:par>
                          <p:cTn id="39" fill="hold">
                            <p:stCondLst>
                              <p:cond delay="500"/>
                            </p:stCondLst>
                            <p:childTnLst>
                              <p:par>
                                <p:cTn id="40" presetID="5" presetClass="entr" presetSubtype="10" fill="hold" nodeType="after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checkerboard(across)">
                                      <p:cBhvr>
                                        <p:cTn id="42" dur="500"/>
                                        <p:tgtEl>
                                          <p:spTgt spid="4">
                                            <p:txEl>
                                              <p:pRg st="3" end="3"/>
                                            </p:txEl>
                                          </p:spTgt>
                                        </p:tgtEl>
                                      </p:cBhvr>
                                    </p:animEffect>
                                  </p:childTnLst>
                                </p:cTn>
                              </p:par>
                            </p:childTnLst>
                          </p:cTn>
                        </p:par>
                        <p:par>
                          <p:cTn id="43" fill="hold">
                            <p:stCondLst>
                              <p:cond delay="1000"/>
                            </p:stCondLst>
                            <p:childTnLst>
                              <p:par>
                                <p:cTn id="44" presetID="9" presetClass="entr" presetSubtype="0"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dissolve">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xit" presetSubtype="0" fill="hold" nodeType="clickEffect">
                                  <p:stCondLst>
                                    <p:cond delay="0"/>
                                  </p:stCondLst>
                                  <p:childTnLst>
                                    <p:animEffect transition="out" filter="dissolve">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cTn>
                              </p:par>
                            </p:childTnLst>
                          </p:cTn>
                        </p:par>
                        <p:par>
                          <p:cTn id="52" fill="hold">
                            <p:stCondLst>
                              <p:cond delay="500"/>
                            </p:stCondLst>
                            <p:childTnLst>
                              <p:par>
                                <p:cTn id="53" presetID="5" presetClass="entr" presetSubtype="10" fill="hold" nodeType="after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animEffect transition="in" filter="checkerboard(across)">
                                      <p:cBhvr>
                                        <p:cTn id="55" dur="500"/>
                                        <p:tgtEl>
                                          <p:spTgt spid="5">
                                            <p:txEl>
                                              <p:pRg st="0" end="0"/>
                                            </p:txEl>
                                          </p:spTgt>
                                        </p:tgtEl>
                                      </p:cBhvr>
                                    </p:animEffect>
                                  </p:childTnLst>
                                </p:cTn>
                              </p:par>
                            </p:childTnLst>
                          </p:cTn>
                        </p:par>
                        <p:par>
                          <p:cTn id="56" fill="hold">
                            <p:stCondLst>
                              <p:cond delay="1000"/>
                            </p:stCondLst>
                            <p:childTnLst>
                              <p:par>
                                <p:cTn id="57" presetID="9"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dissolve">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xit" presetSubtype="0" fill="hold" nodeType="clickEffect">
                                  <p:stCondLst>
                                    <p:cond delay="0"/>
                                  </p:stCondLst>
                                  <p:childTnLst>
                                    <p:animEffect transition="out" filter="dissolve">
                                      <p:cBhvr>
                                        <p:cTn id="63" dur="500"/>
                                        <p:tgtEl>
                                          <p:spTgt spid="8"/>
                                        </p:tgtEl>
                                      </p:cBhvr>
                                    </p:animEffect>
                                    <p:set>
                                      <p:cBhvr>
                                        <p:cTn id="64" dur="1" fill="hold">
                                          <p:stCondLst>
                                            <p:cond delay="499"/>
                                          </p:stCondLst>
                                        </p:cTn>
                                        <p:tgtEl>
                                          <p:spTgt spid="8"/>
                                        </p:tgtEl>
                                        <p:attrNameLst>
                                          <p:attrName>style.visibility</p:attrName>
                                        </p:attrNameLst>
                                      </p:cBhvr>
                                      <p:to>
                                        <p:strVal val="hidden"/>
                                      </p:to>
                                    </p:set>
                                  </p:childTnLst>
                                </p:cTn>
                              </p:par>
                            </p:childTnLst>
                          </p:cTn>
                        </p:par>
                        <p:par>
                          <p:cTn id="65" fill="hold">
                            <p:stCondLst>
                              <p:cond delay="500"/>
                            </p:stCondLst>
                            <p:childTnLst>
                              <p:par>
                                <p:cTn id="66" presetID="5" presetClass="entr" presetSubtype="10" fill="hold" nodeType="afterEffect">
                                  <p:stCondLst>
                                    <p:cond delay="0"/>
                                  </p:stCondLst>
                                  <p:childTnLst>
                                    <p:set>
                                      <p:cBhvr>
                                        <p:cTn id="67" dur="1" fill="hold">
                                          <p:stCondLst>
                                            <p:cond delay="0"/>
                                          </p:stCondLst>
                                        </p:cTn>
                                        <p:tgtEl>
                                          <p:spTgt spid="5">
                                            <p:txEl>
                                              <p:pRg st="1" end="1"/>
                                            </p:txEl>
                                          </p:spTgt>
                                        </p:tgtEl>
                                        <p:attrNameLst>
                                          <p:attrName>style.visibility</p:attrName>
                                        </p:attrNameLst>
                                      </p:cBhvr>
                                      <p:to>
                                        <p:strVal val="visible"/>
                                      </p:to>
                                    </p:set>
                                    <p:animEffect transition="in" filter="checkerboard(across)">
                                      <p:cBhvr>
                                        <p:cTn id="68" dur="500"/>
                                        <p:tgtEl>
                                          <p:spTgt spid="5">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ntr" presetSubtype="10" fill="hold" nodeType="clickEffect">
                                  <p:stCondLst>
                                    <p:cond delay="0"/>
                                  </p:stCondLst>
                                  <p:childTnLst>
                                    <p:set>
                                      <p:cBhvr>
                                        <p:cTn id="72" dur="1" fill="hold">
                                          <p:stCondLst>
                                            <p:cond delay="0"/>
                                          </p:stCondLst>
                                        </p:cTn>
                                        <p:tgtEl>
                                          <p:spTgt spid="5">
                                            <p:txEl>
                                              <p:pRg st="2" end="2"/>
                                            </p:txEl>
                                          </p:spTgt>
                                        </p:tgtEl>
                                        <p:attrNameLst>
                                          <p:attrName>style.visibility</p:attrName>
                                        </p:attrNameLst>
                                      </p:cBhvr>
                                      <p:to>
                                        <p:strVal val="visible"/>
                                      </p:to>
                                    </p:set>
                                    <p:animEffect transition="in" filter="checkerboard(across)">
                                      <p:cBhvr>
                                        <p:cTn id="73" dur="500"/>
                                        <p:tgtEl>
                                          <p:spTgt spid="5">
                                            <p:txEl>
                                              <p:pRg st="2" end="2"/>
                                            </p:txEl>
                                          </p:spTgt>
                                        </p:tgtEl>
                                      </p:cBhvr>
                                    </p:animEffect>
                                  </p:childTnLst>
                                </p:cTn>
                              </p:par>
                            </p:childTnLst>
                          </p:cTn>
                        </p:par>
                        <p:par>
                          <p:cTn id="74" fill="hold">
                            <p:stCondLst>
                              <p:cond delay="500"/>
                            </p:stCondLst>
                            <p:childTnLst>
                              <p:par>
                                <p:cTn id="75" presetID="9" presetClass="entr" presetSubtype="0" fill="hold" nodeType="after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dissolve">
                                      <p:cBhvr>
                                        <p:cTn id="77" dur="500"/>
                                        <p:tgtEl>
                                          <p:spTgt spid="9"/>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xit" presetSubtype="0" fill="hold" nodeType="clickEffect">
                                  <p:stCondLst>
                                    <p:cond delay="0"/>
                                  </p:stCondLst>
                                  <p:childTnLst>
                                    <p:animEffect transition="out" filter="dissolve">
                                      <p:cBhvr>
                                        <p:cTn id="81" dur="500"/>
                                        <p:tgtEl>
                                          <p:spTgt spid="9"/>
                                        </p:tgtEl>
                                      </p:cBhvr>
                                    </p:animEffect>
                                    <p:set>
                                      <p:cBhvr>
                                        <p:cTn id="8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特征二：未得到对手的许可</a:t>
            </a:r>
            <a:endParaRPr lang="en-US" dirty="0"/>
          </a:p>
        </p:txBody>
      </p:sp>
      <p:sp>
        <p:nvSpPr>
          <p:cNvPr id="3" name="Content Placeholder 2"/>
          <p:cNvSpPr>
            <a:spLocks noGrp="1"/>
          </p:cNvSpPr>
          <p:nvPr>
            <p:ph sz="half" idx="1"/>
          </p:nvPr>
        </p:nvSpPr>
        <p:spPr>
          <a:xfrm>
            <a:off x="623455" y="2142068"/>
            <a:ext cx="3813048" cy="3649134"/>
          </a:xfrm>
        </p:spPr>
        <p:txBody>
          <a:bodyPr/>
          <a:lstStyle/>
          <a:p>
            <a:r>
              <a:rPr lang="zh-CN" altLang="en-US" dirty="0"/>
              <a:t>对手的许可，是指对手本应察觉到有些事情会出错，但却同意了牌手做出了错误的</a:t>
            </a:r>
            <a:r>
              <a:rPr lang="zh-CN" altLang="en-US" dirty="0" smtClean="0"/>
              <a:t>行动</a:t>
            </a:r>
            <a:endParaRPr lang="en-US" altLang="zh-CN" dirty="0" smtClean="0"/>
          </a:p>
          <a:p>
            <a:r>
              <a:rPr lang="zh-CN" altLang="en-US" dirty="0" smtClean="0"/>
              <a:t>在双方</a:t>
            </a:r>
            <a:r>
              <a:rPr lang="zh-CN" altLang="en-US" dirty="0"/>
              <a:t>牌手都可以“看到</a:t>
            </a:r>
            <a:r>
              <a:rPr lang="zh-CN" altLang="en-US" dirty="0" smtClean="0"/>
              <a:t>”失误发生的情况下，不应过分惩罚其中一位牌手</a:t>
            </a:r>
            <a:endParaRPr lang="en-US" altLang="zh-CN" dirty="0" smtClean="0"/>
          </a:p>
          <a:p>
            <a:r>
              <a:rPr lang="zh-CN" altLang="en-US" dirty="0"/>
              <a:t>也不应鼓励牌手</a:t>
            </a:r>
            <a:r>
              <a:rPr lang="zh-CN" altLang="en-US" dirty="0" smtClean="0"/>
              <a:t>故意“允许”某些</a:t>
            </a:r>
            <a:r>
              <a:rPr lang="zh-CN" altLang="en-US" dirty="0"/>
              <a:t>行动发生，以期对手获得更加严厉的判罚</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5125685" y="2142068"/>
            <a:ext cx="3400798" cy="3684197"/>
          </a:xfrm>
        </p:spPr>
      </p:pic>
    </p:spTree>
    <p:extLst>
      <p:ext uri="{BB962C8B-B14F-4D97-AF65-F5344CB8AC3E}">
        <p14:creationId xmlns:p14="http://schemas.microsoft.com/office/powerpoint/2010/main" val="157683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par>
                          <p:cTn id="13" fill="hold">
                            <p:stCondLst>
                              <p:cond delay="500"/>
                            </p:stCondLst>
                            <p:childTnLst>
                              <p:par>
                                <p:cTn id="14" presetID="31"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checkerboard(across)">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checkerboard(across)">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2439</TotalTime>
  <Words>3457</Words>
  <Application>Microsoft Macintosh PowerPoint</Application>
  <PresentationFormat>On-screen Show (4:3)</PresentationFormat>
  <Paragraphs>283</Paragraphs>
  <Slides>32</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Calibri Light</vt:lpstr>
      <vt:lpstr>DengXian</vt:lpstr>
      <vt:lpstr>Helvetica Light</vt:lpstr>
      <vt:lpstr>SimSun</vt:lpstr>
      <vt:lpstr>宋体</vt:lpstr>
      <vt:lpstr>Celestial</vt:lpstr>
      <vt:lpstr>  “非公开牌张失误”精解 Hidden Card Error In-Depth</vt:lpstr>
      <vt:lpstr>HCE的“前世今生”</vt:lpstr>
      <vt:lpstr>HCE的前身和演变</vt:lpstr>
      <vt:lpstr>HCE整合的背景</vt:lpstr>
      <vt:lpstr>HCE的原则</vt:lpstr>
      <vt:lpstr>HCE的原则</vt:lpstr>
      <vt:lpstr>HCE违规的特征</vt:lpstr>
      <vt:lpstr>特征一：仅凭公开信息无法修正</vt:lpstr>
      <vt:lpstr>特征二：未得到对手的许可</vt:lpstr>
      <vt:lpstr>特征三：“有意”将牌置于牌叠</vt:lpstr>
      <vt:lpstr>HCE的判罚与修正</vt:lpstr>
      <vt:lpstr>HCE的判罚</vt:lpstr>
      <vt:lpstr>牌叠的概念</vt:lpstr>
      <vt:lpstr>牌叠的概念</vt:lpstr>
      <vt:lpstr>HCE的修正——牌叠中较应有的数量多</vt:lpstr>
      <vt:lpstr>HCE的修正——未展示应展示的牌</vt:lpstr>
      <vt:lpstr>HCE的修正——处理过量牌张</vt:lpstr>
      <vt:lpstr>HCE的修正——处理过量牌张之后</vt:lpstr>
      <vt:lpstr>特殊情况——“翻拣”vs“掠夺”</vt:lpstr>
      <vt:lpstr>特殊情况——简易倒回</vt:lpstr>
      <vt:lpstr>特殊情况——简易倒回</vt:lpstr>
      <vt:lpstr>特殊情况——牌叠已消失</vt:lpstr>
      <vt:lpstr>升级——Morph失误</vt:lpstr>
      <vt:lpstr>总结</vt:lpstr>
      <vt:lpstr>HCE与其他违规的界定</vt:lpstr>
      <vt:lpstr>HCE与MPE的区分</vt:lpstr>
      <vt:lpstr>HCE与LEC的区分</vt:lpstr>
      <vt:lpstr>HCE与GRV的区分</vt:lpstr>
      <vt:lpstr>讨论题</vt:lpstr>
      <vt:lpstr>讨论题</vt:lpstr>
      <vt:lpstr>问答时间</vt:lpstr>
      <vt:lpstr>谢谢大家的参与！</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Hao Du</dc:creator>
  <cp:lastModifiedBy>Hao Du</cp:lastModifiedBy>
  <cp:revision>107</cp:revision>
  <dcterms:created xsi:type="dcterms:W3CDTF">2017-03-27T08:44:24Z</dcterms:created>
  <dcterms:modified xsi:type="dcterms:W3CDTF">2017-04-01T09:53:45Z</dcterms:modified>
</cp:coreProperties>
</file>