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0" r:id="rId3"/>
    <p:sldId id="261" r:id="rId4"/>
    <p:sldId id="257" r:id="rId5"/>
    <p:sldId id="306" r:id="rId6"/>
    <p:sldId id="308" r:id="rId7"/>
    <p:sldId id="309" r:id="rId8"/>
    <p:sldId id="310" r:id="rId9"/>
    <p:sldId id="307" r:id="rId10"/>
    <p:sldId id="312" r:id="rId11"/>
    <p:sldId id="311"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279" r:id="rId25"/>
  </p:sldIdLst>
  <p:sldSz cx="12192000" cy="6858000"/>
  <p:notesSz cx="6858000" cy="9144000"/>
  <p:defaultTex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p:restoredTop sz="94660"/>
  </p:normalViewPr>
  <p:slideViewPr>
    <p:cSldViewPr snapToGrid="0">
      <p:cViewPr varScale="1">
        <p:scale>
          <a:sx n="89" d="100"/>
          <a:sy n="89" d="100"/>
        </p:scale>
        <p:origin x="326" y="72"/>
      </p:cViewPr>
      <p:guideLst/>
    </p:cSldViewPr>
  </p:slideViewPr>
  <p:notesTextViewPr>
    <p:cViewPr>
      <p:scale>
        <a:sx n="1" d="1"/>
        <a:sy n="1" d="1"/>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latinLnBrk="0" hangingPunct="1">
              <a:spcBef>
                <a:spcPts val="0"/>
              </a:spcBef>
              <a:spcAft>
                <a:spcPts val="0"/>
              </a:spcAft>
              <a:buClrTx/>
              <a:buSzTx/>
              <a:buFontTx/>
              <a:buNone/>
              <a:defRPr/>
            </a:pPr>
            <a:fld id="{EA4338FE-D192-4467-9981-26BEB333B20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latinLnBrk="0" hangingPunct="1">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latinLnBrk="0" hangingPunct="1">
              <a:spcBef>
                <a:spcPts val="0"/>
              </a:spcBef>
              <a:spcAft>
                <a:spcPts val="0"/>
              </a:spcAft>
              <a:buClrTx/>
              <a:buSzTx/>
              <a:buFontTx/>
              <a:buNone/>
              <a:defRPr/>
            </a:pPr>
            <a:fld id="{DE2AA6D5-BE7A-4A02-A9A9-BB0437949346}"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651023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7171" name="备注占位符 2"/>
          <p:cNvSpPr>
            <a:spLocks noGrp="1"/>
          </p:cNvSpPr>
          <p:nvPr>
            <p:ph type="body" idx="1"/>
          </p:nvPr>
        </p:nvSpPr>
        <p:spPr>
          <a:noFill/>
          <a:ln w="9525">
            <a:miter/>
          </a:ln>
        </p:spPr>
        <p:txBody>
          <a:bodyPr wrap="square" lIns="91440" tIns="45720" rIns="91440" bIns="45720" anchor="t"/>
          <a:lstStyle/>
          <a:p>
            <a:pPr lvl="0">
              <a:spcBef>
                <a:spcPct val="0"/>
              </a:spcBef>
            </a:pPr>
            <a:r>
              <a:rPr lang="zh-CN" altLang="en-US" dirty="0"/>
              <a:t>模板来自于 </a:t>
            </a:r>
            <a:r>
              <a:rPr lang="en-US" altLang="zh-CN" dirty="0"/>
              <a:t>http://meihua.docer.com/</a:t>
            </a: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a:fld id="{9A0DB2DC-4C9A-4742-B13C-FB6460FD3503}" type="slidenum">
              <a:rPr lang="zh-CN" altLang="en-US" sz="1200" dirty="0">
                <a:latin typeface="Calibri" pitchFamily="34" charset="0"/>
                <a:ea typeface="宋体" pitchFamily="2" charset="-122"/>
              </a:rPr>
              <a:t>2</a:t>
            </a:fld>
            <a:endParaRPr lang="zh-CN" altLang="en-US" sz="1200" dirty="0">
              <a:latin typeface="Calibri" pitchFamily="34" charset="0"/>
              <a:ea typeface="宋体" pitchFamily="2" charset="-122"/>
            </a:endParaRPr>
          </a:p>
        </p:txBody>
      </p:sp>
    </p:spTree>
    <p:extLst>
      <p:ext uri="{BB962C8B-B14F-4D97-AF65-F5344CB8AC3E}">
        <p14:creationId xmlns:p14="http://schemas.microsoft.com/office/powerpoint/2010/main" val="1247737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7"/>
          <p:cNvPicPr>
            <a:picLocks noChangeAspect="1"/>
          </p:cNvPicPr>
          <p:nvPr/>
        </p:nvPicPr>
        <p:blipFill>
          <a:blip r:embed="rId2"/>
          <a:srcRect l="233" t="12302" r="1752" b="16008"/>
          <a:stretch>
            <a:fillRect/>
          </a:stretch>
        </p:blipFill>
        <p:spPr>
          <a:xfrm>
            <a:off x="0" y="0"/>
            <a:ext cx="12192000" cy="6858000"/>
          </a:xfrm>
          <a:prstGeom prst="rect">
            <a:avLst/>
          </a:prstGeom>
          <a:noFill/>
          <a:ln w="9525">
            <a:noFill/>
            <a:miter/>
          </a:ln>
        </p:spPr>
      </p:pic>
      <p:sp>
        <p:nvSpPr>
          <p:cNvPr id="3" name="KSO_CT2"/>
          <p:cNvSpPr>
            <a:spLocks noGrp="1"/>
          </p:cNvSpPr>
          <p:nvPr>
            <p:ph type="subTitle" idx="1"/>
          </p:nvPr>
        </p:nvSpPr>
        <p:spPr>
          <a:xfrm>
            <a:off x="6845057" y="2408790"/>
            <a:ext cx="3927896" cy="404959"/>
          </a:xfrm>
          <a:prstGeom prst="roundRect">
            <a:avLst>
              <a:gd name="adj" fmla="val 50000"/>
            </a:avLst>
          </a:prstGeom>
          <a:noFill/>
          <a:ln>
            <a:noFill/>
          </a:ln>
        </p:spPr>
        <p:txBody>
          <a:bodyPr vert="horz" anchor="ctr">
            <a:noAutofit/>
          </a:bodyPr>
          <a:lstStyle>
            <a:lvl1pPr marL="0" indent="0" algn="ctr">
              <a:buNone/>
              <a:defRPr sz="1800" b="0" baseline="0">
                <a:solidFill>
                  <a:schemeClr val="tx1"/>
                </a:solidFill>
                <a:effectLst/>
                <a:latin typeface="+mn-lt"/>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dirty="0" smtClean="0"/>
          </a:p>
        </p:txBody>
      </p:sp>
      <p:sp>
        <p:nvSpPr>
          <p:cNvPr id="7" name="KSO_CT1"/>
          <p:cNvSpPr>
            <a:spLocks noGrp="1"/>
          </p:cNvSpPr>
          <p:nvPr>
            <p:ph type="title"/>
          </p:nvPr>
        </p:nvSpPr>
        <p:spPr>
          <a:xfrm>
            <a:off x="6429551" y="1311200"/>
            <a:ext cx="4970255" cy="1074552"/>
          </a:xfrm>
        </p:spPr>
        <p:txBody>
          <a:bodyPr vert="horz" anchor="b">
            <a:noAutofit/>
          </a:bodyPr>
          <a:lstStyle>
            <a:lvl1pPr algn="ctr">
              <a:defRPr sz="3200" b="1" kern="1000" baseline="0">
                <a:solidFill>
                  <a:schemeClr val="accent1"/>
                </a:solidFill>
                <a:effectLst/>
                <a:latin typeface="+mj-lt"/>
                <a:ea typeface="+mj-ea"/>
              </a:defRPr>
            </a:lvl1pPr>
          </a:lstStyle>
          <a:p>
            <a:r>
              <a:rPr lang="zh-CN" altLang="en-US" smtClean="0"/>
              <a:t>单击此处编辑母版标题样式</a:t>
            </a:r>
            <a:endParaRPr lang="zh-CN" altLang="en-US" dirty="0"/>
          </a:p>
        </p:txBody>
      </p:sp>
      <p:sp>
        <p:nvSpPr>
          <p:cNvPr id="9" name="KSO_FD"/>
          <p:cNvSpPr>
            <a:spLocks noGrp="1"/>
          </p:cNvSpPr>
          <p:nvPr>
            <p:ph type="dt" sz="half" idx="2"/>
          </p:nvPr>
        </p:nvSpPr>
        <p:spPr>
          <a:xfrm>
            <a:off x="838200" y="6451600"/>
            <a:ext cx="2743200" cy="365125"/>
          </a:xfrm>
          <a:prstGeom prst="rect">
            <a:avLst/>
          </a:prstGeom>
        </p:spPr>
        <p:txBody>
          <a:bodyPr vert="horz" lIns="91440" tIns="45720" rIns="91440" bIns="45720" rtlCol="0" anchor="ctr"/>
          <a:lstStyle/>
          <a:p>
            <a:pPr marL="0" marR="0" indent="0" defTabSz="914400" rtl="0" eaLnBrk="1" latinLnBrk="0" hangingPunct="1">
              <a:spcBef>
                <a:spcPts val="0"/>
              </a:spcBef>
              <a:spcAft>
                <a:spcPts val="0"/>
              </a:spcAft>
              <a:buClrTx/>
              <a:buSzTx/>
              <a:buFontTx/>
              <a:buNone/>
              <a:defRPr/>
            </a:pPr>
            <a:fld id="{BD00F58D-02E2-4010-BC95-AB9B0C997EA1}" type="datetimeFigureOut">
              <a:rPr kumimoji="0" lang="zh-CN" altLang="en-US" b="0" i="0" kern="1200" cap="none" spc="0" normalizeH="0" baseline="0" noProof="0" smtClean="0">
                <a:latin typeface="+mn-lt"/>
                <a:ea typeface="+mn-ea"/>
                <a:cs typeface="+mn-cs"/>
              </a:rPr>
              <a:t>2016/10/19</a:t>
            </a:fld>
            <a:endParaRPr kumimoji="0" lang="zh-CN" altLang="en-US" b="0" i="0" kern="1200" cap="none" spc="0" normalizeH="0" baseline="0" noProof="0" smtClean="0">
              <a:latin typeface="+mn-lt"/>
              <a:ea typeface="+mn-ea"/>
              <a:cs typeface="+mn-cs"/>
            </a:endParaRPr>
          </a:p>
        </p:txBody>
      </p:sp>
      <p:sp>
        <p:nvSpPr>
          <p:cNvPr id="10" name="KSO_FT"/>
          <p:cNvSpPr>
            <a:spLocks noGrp="1"/>
          </p:cNvSpPr>
          <p:nvPr>
            <p:ph type="ftr" sz="quarter" idx="3"/>
          </p:nvPr>
        </p:nvSpPr>
        <p:spPr>
          <a:xfrm>
            <a:off x="4038600" y="6451600"/>
            <a:ext cx="4114800" cy="365125"/>
          </a:xfrm>
          <a:prstGeom prst="rect">
            <a:avLst/>
          </a:prstGeom>
        </p:spPr>
        <p:txBody>
          <a:bodyPr vert="horz" lIns="91440" tIns="45720" rIns="91440" bIns="45720" rtlCol="0" anchor="ctr"/>
          <a:lstStyle/>
          <a:p>
            <a:pPr marL="0" marR="0" indent="0" defTabSz="914400" rtl="0" eaLnBrk="1" latinLnBrk="0" hangingPunct="1">
              <a:spcBef>
                <a:spcPts val="0"/>
              </a:spcBef>
              <a:spcAft>
                <a:spcPts val="0"/>
              </a:spcAft>
              <a:buClrTx/>
              <a:buSzTx/>
              <a:buFontTx/>
              <a:buNone/>
              <a:defRPr/>
            </a:pPr>
            <a:endParaRPr kumimoji="0" lang="zh-CN" altLang="en-US" b="0" i="0" kern="1200" cap="none" spc="0" normalizeH="0" baseline="0" noProof="0">
              <a:latin typeface="+mn-lt"/>
              <a:ea typeface="+mn-ea"/>
              <a:cs typeface="+mn-cs"/>
            </a:endParaRPr>
          </a:p>
        </p:txBody>
      </p:sp>
      <p:sp>
        <p:nvSpPr>
          <p:cNvPr id="11" name="KSO_FN"/>
          <p:cNvSpPr>
            <a:spLocks noGrp="1"/>
          </p:cNvSpPr>
          <p:nvPr>
            <p:ph type="sldNum" sz="quarter" idx="4"/>
          </p:nvPr>
        </p:nvSpPr>
        <p:spPr>
          <a:xfrm>
            <a:off x="8610600" y="6451600"/>
            <a:ext cx="2743200" cy="365125"/>
          </a:xfrm>
          <a:prstGeom prst="rect">
            <a:avLst/>
          </a:prstGeom>
        </p:spPr>
        <p:txBody>
          <a:bodyPr vert="horz" lIns="91440" tIns="45720" rIns="91440" bIns="45720" rtlCol="0" anchor="ctr"/>
          <a:lstStyle/>
          <a:p>
            <a:pPr marL="0" marR="0" indent="0" defTabSz="914400" rtl="0" eaLnBrk="1" latinLnBrk="0" hangingPunct="1">
              <a:spcBef>
                <a:spcPts val="0"/>
              </a:spcBef>
              <a:spcAft>
                <a:spcPts val="0"/>
              </a:spcAft>
              <a:buClrTx/>
              <a:buSzTx/>
              <a:buFontTx/>
              <a:buNone/>
              <a:defRPr/>
            </a:pPr>
            <a:fld id="{96B2F9F3-2D6E-447C-92BD-471A0AE1828C}" type="slidenum">
              <a:rPr kumimoji="0" lang="zh-CN" altLang="en-US" b="0" i="0" kern="1200" cap="none" spc="0" normalizeH="0" baseline="0" noProof="0" smtClean="0">
                <a:latin typeface="+mn-lt"/>
                <a:ea typeface="+mn-ea"/>
                <a:cs typeface="+mn-cs"/>
              </a:rPr>
              <a:t>‹#›</a:t>
            </a:fld>
            <a:endParaRPr kumimoji="0" lang="zh-CN" altLang="en-US" b="0" i="0" kern="1200" cap="none" spc="0" normalizeH="0" baseline="0" noProof="0">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smtClean="0"/>
              <a:t>单击此处编辑母版文本样式</a:t>
            </a:r>
          </a:p>
          <a:p>
            <a:pPr lvl="1"/>
            <a:r>
              <a:rPr lang="zh-CN" altLang="en-US" smtClean="0"/>
              <a:t>第二级</a:t>
            </a:r>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accent1"/>
                </a:solidFill>
              </a:defRPr>
            </a:lvl1pPr>
            <a:lvl2pPr>
              <a:defRPr sz="2000" b="0"/>
            </a:lvl2pPr>
          </a:lstStyle>
          <a:p>
            <a:pPr lvl="0"/>
            <a:r>
              <a:rPr lang="zh-CN" altLang="en-US" dirty="0" smtClean="0"/>
              <a:t>单击此处编辑母版文本样式</a:t>
            </a:r>
          </a:p>
          <a:p>
            <a:pPr lvl="1"/>
            <a:r>
              <a:rPr lang="zh-CN" altLang="en-US" dirty="0" smtClean="0"/>
              <a:t>第二级</a:t>
            </a:r>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8676" y="2108202"/>
            <a:ext cx="7994651" cy="1235075"/>
          </a:xfrm>
        </p:spPr>
        <p:txBody>
          <a:bodyPr anchor="b">
            <a:normAutofit/>
          </a:bodyPr>
          <a:lstStyle>
            <a:lvl1pPr algn="ctr">
              <a:defRPr sz="2700">
                <a:solidFill>
                  <a:schemeClr val="accent1"/>
                </a:solidFill>
                <a:effectLst/>
              </a:defRPr>
            </a:lvl1pPr>
          </a:lstStyle>
          <a:p>
            <a:r>
              <a:rPr lang="zh-CN" altLang="en-US" smtClean="0"/>
              <a:t>单击此处编辑母版标题样式</a:t>
            </a:r>
            <a:endParaRPr lang="en-US" dirty="0"/>
          </a:p>
        </p:txBody>
      </p:sp>
      <p:sp>
        <p:nvSpPr>
          <p:cNvPr id="3" name="KSO_ST2"/>
          <p:cNvSpPr>
            <a:spLocks noGrp="1"/>
          </p:cNvSpPr>
          <p:nvPr>
            <p:ph type="body" idx="1"/>
          </p:nvPr>
        </p:nvSpPr>
        <p:spPr>
          <a:xfrm>
            <a:off x="4050894" y="3400425"/>
            <a:ext cx="4090217" cy="357478"/>
          </a:xfrm>
          <a:prstGeom prst="roundRect">
            <a:avLst>
              <a:gd name="adj" fmla="val 50000"/>
            </a:avLst>
          </a:prstGeom>
          <a:noFill/>
        </p:spPr>
        <p:txBody>
          <a:bodyPr anchor="ctr">
            <a:normAutofit/>
          </a:bodyPr>
          <a:lstStyle>
            <a:lvl1pPr marL="0" indent="0" algn="ct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3"/>
            <a:ext cx="508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6519334" y="1244603"/>
            <a:ext cx="5094116" cy="4932363"/>
          </a:xfrm>
        </p:spPr>
        <p:txBody>
          <a:bodyPr/>
          <a:lstStyle/>
          <a:p>
            <a:pPr lvl="0"/>
            <a:r>
              <a:rPr lang="zh-CN" altLang="en-US" smtClean="0"/>
              <a:t>单击此处编辑母版文本样式</a:t>
            </a:r>
          </a:p>
          <a:p>
            <a:pPr lvl="1"/>
            <a:r>
              <a:rPr lang="zh-CN" altLang="en-US" smtClean="0"/>
              <a:t>第二级</a:t>
            </a:r>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smtClean="0"/>
              <a:t>单击此处编辑母版文本样式</a:t>
            </a:r>
          </a:p>
          <a:p>
            <a:pPr lvl="1"/>
            <a:r>
              <a:rPr lang="zh-CN" altLang="en-US" smtClean="0"/>
              <a:t>第二级</a:t>
            </a:r>
          </a:p>
        </p:txBody>
      </p:sp>
      <p:sp>
        <p:nvSpPr>
          <p:cNvPr id="7" name="日期占位符 6"/>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31"/>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9"/>
            <a:ext cx="6172200" cy="4873625"/>
          </a:xfrm>
        </p:spPr>
        <p:txBody>
          <a:bodyPr vert="horz" lIns="91440" tIns="45720" rIns="91440" bIns="45720" rtlCol="0" anchor="t">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None/>
              <a:defRPr/>
            </a:pPr>
            <a:r>
              <a:rPr kumimoji="0" lang="zh-CN" altLang="en-US" sz="2400" b="1" i="0" u="none" strike="noStrike" kern="1200" cap="none" spc="0" normalizeH="0" baseline="0" noProof="0" smtClean="0">
                <a:ln>
                  <a:noFill/>
                </a:ln>
                <a:solidFill>
                  <a:schemeClr val="accent1"/>
                </a:solidFill>
                <a:effectLst/>
                <a:uLnTx/>
                <a:uFillTx/>
                <a:latin typeface="+mn-lt"/>
                <a:ea typeface="+mn-ea"/>
                <a:cs typeface="+mn-cs"/>
              </a:rPr>
              <a:t>单击图标添加图片</a:t>
            </a:r>
            <a:endParaRPr kumimoji="0" lang="en-US" altLang="en-US" sz="24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图片 11"/>
          <p:cNvPicPr>
            <a:picLocks noChangeAspect="1"/>
          </p:cNvPicPr>
          <p:nvPr/>
        </p:nvPicPr>
        <p:blipFill>
          <a:blip r:embed="rId13"/>
          <a:srcRect l="1474" t="26028" r="6166" b="4485"/>
          <a:stretch>
            <a:fillRect/>
          </a:stretch>
        </p:blipFill>
        <p:spPr>
          <a:xfrm>
            <a:off x="0" y="2338388"/>
            <a:ext cx="7899400" cy="4519612"/>
          </a:xfrm>
          <a:prstGeom prst="rect">
            <a:avLst/>
          </a:prstGeom>
          <a:noFill/>
          <a:ln w="9525">
            <a:noFill/>
            <a:miter/>
          </a:ln>
        </p:spPr>
      </p:pic>
      <p:sp>
        <p:nvSpPr>
          <p:cNvPr id="4" name="KSO_FD"/>
          <p:cNvSpPr>
            <a:spLocks noGrp="1"/>
          </p:cNvSpPr>
          <p:nvPr>
            <p:ph type="dt" sz="half" idx="2"/>
          </p:nvPr>
        </p:nvSpPr>
        <p:spPr>
          <a:xfrm>
            <a:off x="838200" y="6451600"/>
            <a:ext cx="2743200"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latinLnBrk="0" hangingPunct="1">
              <a:spcBef>
                <a:spcPts val="0"/>
              </a:spcBef>
              <a:spcAft>
                <a:spcPts val="0"/>
              </a:spcAft>
              <a:buClrTx/>
              <a:buSzTx/>
              <a:buFontTx/>
              <a:buNone/>
              <a:defRPr/>
            </a:pPr>
            <a:fld id="{BD00F58D-02E2-4010-BC95-AB9B0C997EA1}"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t>2016/10/19</a:t>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KSO_FT"/>
          <p:cNvSpPr>
            <a:spLocks noGrp="1"/>
          </p:cNvSpPr>
          <p:nvPr>
            <p:ph type="ftr" sz="quarter" idx="3"/>
          </p:nvPr>
        </p:nvSpPr>
        <p:spPr>
          <a:xfrm>
            <a:off x="4038600" y="6451600"/>
            <a:ext cx="4114800"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latinLnBrk="0" hangingPunct="1">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KSO_FN"/>
          <p:cNvSpPr>
            <a:spLocks noGrp="1"/>
          </p:cNvSpPr>
          <p:nvPr>
            <p:ph type="sldNum" sz="quarter" idx="4"/>
          </p:nvPr>
        </p:nvSpPr>
        <p:spPr>
          <a:xfrm>
            <a:off x="8610600" y="6451600"/>
            <a:ext cx="27432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latinLnBrk="0" hangingPunct="1">
              <a:spcBef>
                <a:spcPts val="0"/>
              </a:spcBef>
              <a:spcAft>
                <a:spcPts val="0"/>
              </a:spcAft>
              <a:buClrTx/>
              <a:buSzTx/>
              <a:buFontTx/>
              <a:buNone/>
              <a:defRPr/>
            </a:pPr>
            <a:fld id="{96B2F9F3-2D6E-447C-92BD-471A0AE1828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030" name="KSO_BC1"/>
          <p:cNvSpPr>
            <a:spLocks noGrp="1"/>
          </p:cNvSpPr>
          <p:nvPr>
            <p:ph type="body" idx="1"/>
          </p:nvPr>
        </p:nvSpPr>
        <p:spPr>
          <a:xfrm>
            <a:off x="1138238" y="1133475"/>
            <a:ext cx="10488612" cy="5100638"/>
          </a:xfrm>
          <a:prstGeom prst="rect">
            <a:avLst/>
          </a:prstGeom>
          <a:noFill/>
          <a:ln w="9525">
            <a:noFill/>
            <a:miter/>
          </a:ln>
        </p:spPr>
        <p:txBody>
          <a:bodyPr/>
          <a:lstStyle/>
          <a:p>
            <a:pPr lvl="0"/>
            <a:r>
              <a:rPr lang="zh-CN" altLang="en-US" dirty="0"/>
              <a:t>单击此处编辑母版文本样式</a:t>
            </a:r>
          </a:p>
          <a:p>
            <a:pPr lvl="1"/>
            <a:r>
              <a:rPr lang="zh-CN" altLang="en-US" dirty="0"/>
              <a:t>第二级</a:t>
            </a:r>
          </a:p>
        </p:txBody>
      </p:sp>
      <p:sp>
        <p:nvSpPr>
          <p:cNvPr id="1031" name="KSO_BT1"/>
          <p:cNvSpPr>
            <a:spLocks noGrp="1"/>
          </p:cNvSpPr>
          <p:nvPr>
            <p:ph type="title"/>
          </p:nvPr>
        </p:nvSpPr>
        <p:spPr>
          <a:xfrm>
            <a:off x="673100" y="214313"/>
            <a:ext cx="10953750" cy="795337"/>
          </a:xfrm>
          <a:prstGeom prst="rect">
            <a:avLst/>
          </a:prstGeom>
          <a:noFill/>
          <a:ln w="9525">
            <a:noFill/>
            <a:miter/>
          </a:ln>
        </p:spPr>
        <p:txBody>
          <a:bodyPr anchor="ctr"/>
          <a:lstStyle/>
          <a:p>
            <a:pPr lvl="0"/>
            <a:r>
              <a:rPr lang="zh-CN" altLang="en-US" dirty="0"/>
              <a:t>单击此处编辑母版标题样式</a:t>
            </a:r>
            <a:endParaRPr lang="en-US" altLang="x-non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200" b="0" i="0" kern="1200" baseline="0">
          <a:solidFill>
            <a:schemeClr val="accent1"/>
          </a:solidFill>
          <a:effectLst/>
          <a:latin typeface="+mj-lt"/>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lt"/>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2000" b="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Layout" Target="../slideLayouts/slideLayout7.xml"/><Relationship Id="rId4" Type="http://schemas.openxmlformats.org/officeDocument/2006/relationships/tags" Target="../tags/tag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7.xml"/><Relationship Id="rId4" Type="http://schemas.openxmlformats.org/officeDocument/2006/relationships/tags" Target="../tags/tag3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 Target="slide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 Target="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slideLayout" Target="../slideLayouts/slideLayout7.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Layout" Target="../slideLayouts/slideLayout7.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副标题 2"/>
          <p:cNvSpPr>
            <a:spLocks noGrp="1"/>
          </p:cNvSpPr>
          <p:nvPr>
            <p:ph type="subTitle" idx="1"/>
          </p:nvPr>
        </p:nvSpPr>
        <p:spPr>
          <a:xfrm>
            <a:off x="6845300" y="2408238"/>
            <a:ext cx="3927475" cy="404812"/>
          </a:xfrm>
          <a:ln/>
        </p:spPr>
        <p:txBody>
          <a:bodyPr wrap="square" lIns="91440" tIns="45720" rIns="91440" bIns="45720" anchor="ctr"/>
          <a:lstStyle/>
          <a:p>
            <a:pPr defTabSz="685800">
              <a:buSzPct val="50000"/>
              <a:buFont typeface="Wingdings 2" panose="05020102010507070707" pitchFamily="18" charset="2"/>
              <a:buNone/>
            </a:pPr>
            <a:r>
              <a:rPr lang="en-US" altLang="zh-CN" kern="1200" baseline="0" dirty="0" smtClean="0">
                <a:latin typeface="+mn-lt"/>
                <a:ea typeface="+mn-ea"/>
                <a:cs typeface="+mn-cs"/>
              </a:rPr>
              <a:t>HOW TO DO INVESTIGATION</a:t>
            </a:r>
          </a:p>
        </p:txBody>
      </p:sp>
      <p:sp>
        <p:nvSpPr>
          <p:cNvPr id="2" name="标题 1"/>
          <p:cNvSpPr>
            <a:spLocks noGrp="1"/>
          </p:cNvSpPr>
          <p:nvPr>
            <p:ph type="title"/>
          </p:nvPr>
        </p:nvSpPr>
        <p:spPr>
          <a:xfrm>
            <a:off x="6429375" y="1311275"/>
            <a:ext cx="4970463" cy="1074738"/>
          </a:xfrm>
        </p:spPr>
        <p:txBody>
          <a:bodyPr lIns="91440" tIns="45720" rIns="91440" bIns="45720" rtlCol="0" anchor="b">
            <a:noAutofit/>
          </a:bodyPr>
          <a:lstStyle/>
          <a:p>
            <a:pPr marL="0" marR="0" lvl="0" indent="0" algn="ctr" defTabSz="685800" rtl="0" eaLnBrk="1" latinLnBrk="0" hangingPunct="1">
              <a:spcBef>
                <a:spcPct val="0"/>
              </a:spcBef>
              <a:spcAft>
                <a:spcPts val="0"/>
              </a:spcAft>
              <a:buClrTx/>
              <a:buSzTx/>
              <a:buFontTx/>
              <a:buNone/>
              <a:defRPr/>
            </a:pPr>
            <a:r>
              <a:rPr kumimoji="0" lang="zh-CN" altLang="en-US" sz="3200" b="1" i="0" u="none" strike="noStrike" kern="1000" cap="none" spc="0" normalizeH="0" baseline="0" noProof="0" dirty="0">
                <a:ln>
                  <a:noFill/>
                </a:ln>
                <a:solidFill>
                  <a:schemeClr val="accent1"/>
                </a:solidFill>
                <a:effectLst/>
                <a:uLnTx/>
                <a:uFillTx/>
                <a:latin typeface="+mj-lt"/>
                <a:ea typeface="+mj-ea"/>
                <a:cs typeface="+mj-cs"/>
              </a:rPr>
              <a:t>如何进行调查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调查的方式</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lstStyle/>
          <a:p>
            <a:r>
              <a:rPr dirty="0"/>
              <a:t>问询当事人</a:t>
            </a:r>
          </a:p>
          <a:p>
            <a:pPr lvl="1"/>
            <a:endParaRPr lang="zh-CN" dirty="0"/>
          </a:p>
          <a:p>
            <a:pPr lvl="1"/>
            <a:r>
              <a:rPr lang="zh-CN" dirty="0"/>
              <a:t>       问询当事人是除查阅笔记外最为基础的调查方式。通过</a:t>
            </a:r>
            <a:r>
              <a:rPr lang="zh-CN" b="1" dirty="0">
                <a:solidFill>
                  <a:srgbClr val="FF0000"/>
                </a:solidFill>
              </a:rPr>
              <a:t>分别</a:t>
            </a:r>
            <a:r>
              <a:rPr lang="zh-CN" sz="2000" dirty="0"/>
              <a:t>要求当事人阐述游戏过程，以及询问特定问题，了解问题真实情况，并自我做出判断，解决纠纷，推动比赛继续进行。</a:t>
            </a:r>
          </a:p>
          <a:p>
            <a:pPr lvl="1"/>
            <a:r>
              <a:rPr lang="zh-CN" sz="2000" dirty="0"/>
              <a:t>       </a:t>
            </a:r>
            <a:r>
              <a:rPr lang="zh-CN" altLang="en-US" sz="2000" dirty="0" smtClean="0"/>
              <a:t>不同场景</a:t>
            </a:r>
            <a:r>
              <a:rPr lang="zh-CN" sz="2000" dirty="0" smtClean="0"/>
              <a:t>的</a:t>
            </a:r>
            <a:r>
              <a:rPr lang="zh-CN" sz="2000" dirty="0"/>
              <a:t>问询方式各有侧重，总体而言应先倾听，再发问，最后做判断。</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调查的方式</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lstStyle/>
          <a:p>
            <a:r>
              <a:rPr dirty="0"/>
              <a:t>复盘</a:t>
            </a:r>
          </a:p>
          <a:p>
            <a:pPr lvl="1"/>
            <a:endParaRPr lang="zh-CN" dirty="0"/>
          </a:p>
          <a:p>
            <a:pPr lvl="1"/>
            <a:r>
              <a:rPr lang="zh-CN" dirty="0"/>
              <a:t>       复盘是一种进阶的调查方式，主要是通过持续问询双方牌手，并根据场上、坟场上牌的情况，结合生命值变动笔记、法术力情况复原比赛过程，找寻错误发生时点并予以修正。</a:t>
            </a:r>
          </a:p>
          <a:p>
            <a:pPr lvl="1"/>
            <a:r>
              <a:rPr lang="zh-CN" dirty="0"/>
              <a:t>       复盘最常见的情况是双方生命值记录不同，或者手牌数量有疑义。</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调查的方式</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lstStyle/>
          <a:p>
            <a:r>
              <a:rPr dirty="0"/>
              <a:t>问询旁观者</a:t>
            </a:r>
          </a:p>
          <a:p>
            <a:pPr lvl="1"/>
            <a:endParaRPr lang="zh-CN" dirty="0"/>
          </a:p>
          <a:p>
            <a:pPr lvl="1"/>
            <a:r>
              <a:rPr lang="zh-CN" dirty="0"/>
              <a:t>       问询旁观者是一种不太常用，</a:t>
            </a:r>
            <a:r>
              <a:rPr lang="zh-CN" dirty="0" smtClean="0"/>
              <a:t>并且</a:t>
            </a:r>
            <a:r>
              <a:rPr lang="zh-CN" altLang="en-US" dirty="0" smtClean="0"/>
              <a:t>不完全客观</a:t>
            </a:r>
            <a:r>
              <a:rPr lang="zh-CN" dirty="0" smtClean="0"/>
              <a:t>的</a:t>
            </a:r>
            <a:r>
              <a:rPr lang="zh-CN" dirty="0"/>
              <a:t>调查方式。但是在一些特定的场合，旁观者的证词在进行判断时可以作为参考。</a:t>
            </a:r>
          </a:p>
          <a:p>
            <a:pPr lvl="1"/>
            <a:r>
              <a:rPr lang="zh-CN" dirty="0"/>
              <a:t>       在问询旁观者的过程中，应尽量避免让旁观者于当时人面前发表证词。同时，旁观者与当事人之间的关系也应在考虑采纳证词的时候一并纳入考虑因素。</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txBox="1">
            <a:spLocks noChangeArrowheads="1"/>
          </p:cNvSpPr>
          <p:nvPr>
            <p:custDataLst>
              <p:tags r:id="rId2"/>
            </p:custDataLst>
          </p:nvPr>
        </p:nvSpPr>
        <p:spPr bwMode="auto">
          <a:xfrm>
            <a:off x="3000375" y="3070225"/>
            <a:ext cx="8985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72000" bIns="0" anchor="ctr">
            <a:normAutofit fontScale="97500"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r" defTabSz="914400" rtl="0" eaLnBrk="1" latinLnBrk="0" hangingPunct="1">
              <a:spcBef>
                <a:spcPct val="0"/>
              </a:spcBef>
              <a:spcAft>
                <a:spcPts val="0"/>
              </a:spcAft>
              <a:buClrTx/>
              <a:buSzTx/>
              <a:buFontTx/>
              <a:buNone/>
              <a:defRPr/>
            </a:pPr>
            <a:r>
              <a:rPr kumimoji="0" lang="en-US" altLang="zh-CN" sz="5000" b="0" i="0" u="none" strike="noStrike" kern="1200" cap="none" spc="0" normalizeH="0" baseline="0" noProof="0">
                <a:ln>
                  <a:noFill/>
                </a:ln>
                <a:solidFill>
                  <a:schemeClr val="tx1"/>
                </a:solidFill>
                <a:effectLst/>
                <a:uLnTx/>
                <a:uFillTx/>
                <a:latin typeface="+mn-lt"/>
                <a:ea typeface="+mn-ea"/>
                <a:cs typeface="Arial" pitchFamily="34" charset="0"/>
              </a:rPr>
              <a:t>3</a:t>
            </a:r>
          </a:p>
        </p:txBody>
      </p:sp>
      <p:sp>
        <p:nvSpPr>
          <p:cNvPr id="3" name="MH_Title"/>
          <p:cNvSpPr/>
          <p:nvPr>
            <p:custDataLst>
              <p:tags r:id="rId3"/>
            </p:custDataLst>
          </p:nvPr>
        </p:nvSpPr>
        <p:spPr>
          <a:xfrm>
            <a:off x="4791710" y="3070225"/>
            <a:ext cx="4276090" cy="63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3200" b="0" i="0" u="none" strike="noStrike" kern="1200" cap="none" spc="0" normalizeH="0" baseline="0" noProof="0" smtClean="0">
                <a:ln>
                  <a:noFill/>
                </a:ln>
                <a:solidFill>
                  <a:srgbClr val="FFFFFF"/>
                </a:solidFill>
                <a:effectLst/>
                <a:uLnTx/>
                <a:uFillTx/>
                <a:latin typeface="+mn-lt"/>
                <a:ea typeface="+mn-ea"/>
                <a:cs typeface="+mn-cs"/>
              </a:rPr>
              <a:t> </a:t>
            </a:r>
            <a:r>
              <a:rPr kumimoji="0" lang="zh-CN" sz="3200" b="0" i="0" u="none" strike="noStrike" kern="1200" cap="none" spc="0" normalizeH="0" baseline="0" noProof="0" smtClean="0">
                <a:ln>
                  <a:noFill/>
                </a:ln>
                <a:solidFill>
                  <a:srgbClr val="FFFFFF"/>
                </a:solidFill>
                <a:effectLst/>
                <a:uLnTx/>
                <a:uFillTx/>
                <a:latin typeface="+mn-lt"/>
                <a:ea typeface="+mn-ea"/>
                <a:cs typeface="+mn-cs"/>
              </a:rPr>
              <a:t>调查的技巧</a:t>
            </a:r>
            <a:endParaRPr kumimoji="0" lang="zh-CN" sz="32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4" name="MH_Others_1"/>
          <p:cNvCxnSpPr/>
          <p:nvPr>
            <p:custDataLst>
              <p:tags r:id="rId4"/>
            </p:custDataLst>
          </p:nvPr>
        </p:nvCxnSpPr>
        <p:spPr>
          <a:xfrm>
            <a:off x="3384550" y="3787775"/>
            <a:ext cx="5807075" cy="0"/>
          </a:xfrm>
          <a:prstGeom prst="line">
            <a:avLst/>
          </a:prstGeom>
          <a:ln w="22225">
            <a:solidFill>
              <a:srgbClr val="DDDDDD"/>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调查的技巧</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lnSpcReduction="10000"/>
          </a:bodyPr>
          <a:lstStyle/>
          <a:p>
            <a:r>
              <a:rPr dirty="0"/>
              <a:t>记录对比法</a:t>
            </a:r>
          </a:p>
          <a:p>
            <a:pPr lvl="1"/>
            <a:endParaRPr lang="zh-CN" dirty="0"/>
          </a:p>
          <a:p>
            <a:pPr lvl="1"/>
            <a:r>
              <a:rPr lang="zh-CN" dirty="0"/>
              <a:t>       记录对比法是一种常用的、简单的调查方法。多用于双方生命不一致，或者对于当前场面有疑问的情况。</a:t>
            </a:r>
          </a:p>
          <a:p>
            <a:pPr lvl="1"/>
            <a:r>
              <a:rPr lang="zh-CN" dirty="0"/>
              <a:t>       首先确认双方一致的部分，直至双方差异性产生。针对差异部分，分别要求双方进行回忆，为何从该时间点产生差异。</a:t>
            </a:r>
          </a:p>
          <a:p>
            <a:pPr lvl="1"/>
            <a:r>
              <a:rPr lang="en-US" altLang="zh-CN" dirty="0"/>
              <a:t>1.  </a:t>
            </a:r>
            <a:r>
              <a:rPr lang="zh-CN" altLang="en-US" dirty="0"/>
              <a:t>就该笔记录不一致，之后变化一致</a:t>
            </a:r>
            <a:r>
              <a:rPr lang="en-US" altLang="zh-CN" dirty="0"/>
              <a:t>——</a:t>
            </a:r>
            <a:r>
              <a:rPr lang="zh-CN" altLang="en-US" dirty="0"/>
              <a:t>少算了攻击力或者一方遗漏一次效应计算；</a:t>
            </a:r>
          </a:p>
          <a:p>
            <a:pPr lvl="1"/>
            <a:r>
              <a:rPr lang="en-US" altLang="zh-CN" dirty="0"/>
              <a:t>2.  </a:t>
            </a:r>
            <a:r>
              <a:rPr lang="zh-CN" altLang="en-US" dirty="0"/>
              <a:t>从该笔记录开始不一致，且双方每次变动均差一个固定值</a:t>
            </a:r>
            <a:r>
              <a:rPr lang="en-US" altLang="zh-CN" dirty="0"/>
              <a:t>——</a:t>
            </a:r>
            <a:r>
              <a:rPr lang="zh-CN" altLang="en-US" dirty="0"/>
              <a:t>某个生物或者效应一方持续忽略；</a:t>
            </a:r>
          </a:p>
          <a:p>
            <a:pPr lvl="1"/>
            <a:r>
              <a:rPr lang="en-US" altLang="zh-CN" dirty="0"/>
              <a:t>       </a:t>
            </a:r>
            <a:r>
              <a:rPr lang="zh-CN" altLang="en-US" dirty="0"/>
              <a:t>当然也有可能记录本身一致，调阅记录的原因是确认某个异能是否曾经触发过。</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调查的技巧</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a:bodyPr>
          <a:lstStyle/>
          <a:p>
            <a:r>
              <a:rPr dirty="0"/>
              <a:t>重复问题法</a:t>
            </a:r>
          </a:p>
          <a:p>
            <a:pPr lvl="1"/>
            <a:endParaRPr lang="zh-CN" dirty="0"/>
          </a:p>
          <a:p>
            <a:pPr lvl="1"/>
            <a:r>
              <a:rPr lang="zh-CN" dirty="0"/>
              <a:t>      重复问题法是一种利用心理学的技巧反复问询当事人某一特定情节的细节，利用</a:t>
            </a:r>
            <a:r>
              <a:rPr lang="en-US" altLang="zh-CN" dirty="0"/>
              <a:t>“</a:t>
            </a:r>
            <a:r>
              <a:rPr lang="zh-CN" altLang="en-US" dirty="0"/>
              <a:t>谎言无细节</a:t>
            </a:r>
            <a:r>
              <a:rPr lang="en-US" altLang="zh-CN" dirty="0"/>
              <a:t>”</a:t>
            </a:r>
            <a:r>
              <a:rPr lang="zh-CN" altLang="en-US" dirty="0"/>
              <a:t>这一规律，查找出两个不同版本故事的孰真孰假。</a:t>
            </a:r>
          </a:p>
          <a:p>
            <a:pPr lvl="1"/>
            <a:r>
              <a:rPr lang="zh-CN" altLang="en-US" dirty="0"/>
              <a:t>      重复的问题需要进行设计，问题形式应进行变化，并尽量发问简短，要求当事人对细节进行详细阐述。发现与之前就同一细节的描述不一致时，要有敏锐性，及时指出，并要求当事人进行解释为何说法会有不一致。</a:t>
            </a:r>
          </a:p>
          <a:p>
            <a:pPr lvl="1"/>
            <a:r>
              <a:rPr lang="zh-CN" altLang="en-US" dirty="0"/>
              <a:t>      </a:t>
            </a:r>
          </a:p>
        </p:txBody>
      </p:sp>
      <p:pic>
        <p:nvPicPr>
          <p:cNvPr id="2" name="图片 1"/>
          <p:cNvPicPr>
            <a:picLocks noChangeAspect="1"/>
          </p:cNvPicPr>
          <p:nvPr/>
        </p:nvPicPr>
        <p:blipFill>
          <a:blip r:embed="rId2"/>
          <a:stretch>
            <a:fillRect/>
          </a:stretch>
        </p:blipFill>
        <p:spPr>
          <a:xfrm>
            <a:off x="10118725" y="3996690"/>
            <a:ext cx="1997710" cy="1123950"/>
          </a:xfrm>
          <a:prstGeom prst="rect">
            <a:avLst/>
          </a:prstGeom>
        </p:spPr>
      </p:pic>
      <p:pic>
        <p:nvPicPr>
          <p:cNvPr id="3" name="图片 2"/>
          <p:cNvPicPr>
            <a:picLocks noChangeAspect="1"/>
          </p:cNvPicPr>
          <p:nvPr/>
        </p:nvPicPr>
        <p:blipFill>
          <a:blip r:embed="rId3"/>
          <a:stretch>
            <a:fillRect/>
          </a:stretch>
        </p:blipFill>
        <p:spPr>
          <a:xfrm>
            <a:off x="6905625" y="4555490"/>
            <a:ext cx="3203575" cy="16186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调查的技巧</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a:bodyPr>
          <a:lstStyle/>
          <a:p>
            <a:r>
              <a:rPr lang="zh-CN" altLang="en-US" dirty="0" smtClean="0"/>
              <a:t>察言观色</a:t>
            </a:r>
            <a:r>
              <a:rPr dirty="0" smtClean="0"/>
              <a:t>法</a:t>
            </a:r>
            <a:endParaRPr dirty="0"/>
          </a:p>
          <a:p>
            <a:pPr lvl="1"/>
            <a:endParaRPr lang="zh-CN" dirty="0"/>
          </a:p>
          <a:p>
            <a:pPr lvl="1"/>
            <a:r>
              <a:rPr lang="zh-CN" dirty="0"/>
              <a:t>       神态观察法并不是一种独立的调查方法，但是与各种方法搭配使用，往往有不错的效果。</a:t>
            </a:r>
          </a:p>
          <a:p>
            <a:pPr lvl="1"/>
            <a:r>
              <a:rPr lang="zh-CN" dirty="0"/>
              <a:t>       当人在编造故事的时候，肾上腺素会加速分泌，具体表现为发热、出汗、呼吸加快、心跳加快、精神紧张、表情抽搐等</a:t>
            </a:r>
            <a:r>
              <a:rPr lang="zh-CN" dirty="0" smtClean="0"/>
              <a:t>。</a:t>
            </a:r>
            <a:r>
              <a:rPr lang="zh-CN" altLang="en-US" dirty="0" smtClean="0"/>
              <a:t>大多数没有受过训练的一般人在突然被问及与其之前谎言有关的问题时，会大脑空白，短时间内无法自然地给出答案。充分观察对象的表情，可以得出相对客观的结论。</a:t>
            </a:r>
            <a:endParaRPr lang="zh-CN" dirty="0"/>
          </a:p>
        </p:txBody>
      </p:sp>
      <p:pic>
        <p:nvPicPr>
          <p:cNvPr id="2" name="图片 1"/>
          <p:cNvPicPr>
            <a:picLocks noChangeAspect="1"/>
          </p:cNvPicPr>
          <p:nvPr/>
        </p:nvPicPr>
        <p:blipFill>
          <a:blip r:embed="rId2"/>
          <a:stretch>
            <a:fillRect/>
          </a:stretch>
        </p:blipFill>
        <p:spPr>
          <a:xfrm>
            <a:off x="7700010" y="4719320"/>
            <a:ext cx="3867150" cy="19418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调查的技巧</a:t>
            </a:r>
          </a:p>
        </p:txBody>
      </p:sp>
      <p:pic>
        <p:nvPicPr>
          <p:cNvPr id="2" name="图片 1"/>
          <p:cNvPicPr>
            <a:picLocks noChangeAspect="1"/>
          </p:cNvPicPr>
          <p:nvPr/>
        </p:nvPicPr>
        <p:blipFill>
          <a:blip r:embed="rId2"/>
          <a:stretch>
            <a:fillRect/>
          </a:stretch>
        </p:blipFill>
        <p:spPr>
          <a:xfrm>
            <a:off x="8917305" y="4424045"/>
            <a:ext cx="3180080" cy="2245995"/>
          </a:xfrm>
          <a:prstGeom prst="rect">
            <a:avLst/>
          </a:prstGeom>
        </p:spPr>
      </p:pic>
      <p:sp>
        <p:nvSpPr>
          <p:cNvPr id="19459" name="内容占位符 2"/>
          <p:cNvSpPr>
            <a:spLocks noGrp="1"/>
          </p:cNvSpPr>
          <p:nvPr>
            <p:ph idx="1"/>
          </p:nvPr>
        </p:nvSpPr>
        <p:spPr>
          <a:xfrm>
            <a:off x="1268095" y="988695"/>
            <a:ext cx="7872730" cy="5100955"/>
          </a:xfrm>
        </p:spPr>
        <p:txBody>
          <a:bodyPr vert="horz" wrap="square" lIns="91440" tIns="45720" rIns="91440" bIns="45720" anchor="t">
            <a:normAutofit lnSpcReduction="10000"/>
          </a:bodyPr>
          <a:lstStyle/>
          <a:p>
            <a:r>
              <a:rPr dirty="0"/>
              <a:t>囚徒困境法</a:t>
            </a:r>
          </a:p>
          <a:p>
            <a:pPr lvl="1"/>
            <a:endParaRPr lang="zh-CN" dirty="0"/>
          </a:p>
          <a:p>
            <a:pPr lvl="1"/>
            <a:r>
              <a:rPr lang="zh-CN" dirty="0"/>
              <a:t>       囚徒困境是博弈论中的一个重要理论，1950年美国兰德公司的梅里尔·弗勒德（Merrill Flood）和梅尔文·德雷希尔（Melvin Dresher）拟定出相关困境的理论，后来由顾问艾伯特·塔克（Albert Tucker）以囚徒方式阐述，并命名为“囚徒困境”。两个共谋犯罪的人被关入监狱，不能互相沟通情况。如果两个人都不揭发对方，则由于证据不确定，每个人都坐牢一年；若一人揭发，而另一人沉默，则揭发者因为立功而立即获释，沉默者因不合作而入狱五年；若互相揭发，则因证据确实，二者都判刑两年。由于囚徒无法信任对方，因此倾向于互相揭发，而不是同守沉默。</a:t>
            </a:r>
          </a:p>
          <a:p>
            <a:pPr lvl="1"/>
            <a:r>
              <a:rPr lang="zh-CN" dirty="0"/>
              <a:t>      在调查中，对于通谋型的违规，由两名裁判分别于不同地方问询两位当事人，并采用暗示的手法，往往攻守同盟无法维持。</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调查的技巧</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a:bodyPr>
          <a:lstStyle/>
          <a:p>
            <a:r>
              <a:rPr dirty="0"/>
              <a:t>自由心证法</a:t>
            </a:r>
          </a:p>
          <a:p>
            <a:pPr lvl="1"/>
            <a:endParaRPr lang="zh-CN" dirty="0"/>
          </a:p>
          <a:p>
            <a:pPr lvl="1"/>
            <a:r>
              <a:rPr lang="zh-CN" dirty="0"/>
              <a:t>      自由心证是</a:t>
            </a:r>
            <a:r>
              <a:rPr lang="en-US" altLang="zh-CN" dirty="0"/>
              <a:t>IPG</a:t>
            </a:r>
            <a:r>
              <a:rPr lang="zh-CN" altLang="en-US" dirty="0"/>
              <a:t>赋予裁判的一项特权，也是绝大多数判罚得以维持或不被追究的基础，其要点就是</a:t>
            </a:r>
            <a:r>
              <a:rPr lang="en-US" altLang="zh-CN" dirty="0"/>
              <a:t>“</a:t>
            </a:r>
            <a:r>
              <a:rPr lang="zh-CN" altLang="en-US" dirty="0"/>
              <a:t>裁判可以根据其内心确信的内容进行判罚</a:t>
            </a:r>
            <a:r>
              <a:rPr lang="en-US" altLang="zh-CN" dirty="0"/>
              <a:t>”</a:t>
            </a:r>
            <a:r>
              <a:rPr lang="zh-CN" altLang="en-US" dirty="0"/>
              <a:t>。</a:t>
            </a:r>
          </a:p>
          <a:p>
            <a:pPr lvl="1"/>
            <a:r>
              <a:rPr lang="zh-CN" altLang="en-US" dirty="0"/>
              <a:t>      与自由心证相对应的两种证据规则是</a:t>
            </a:r>
            <a:r>
              <a:rPr lang="en-US" altLang="zh-CN" dirty="0"/>
              <a:t>“</a:t>
            </a:r>
            <a:r>
              <a:rPr lang="zh-CN" altLang="en-US" dirty="0"/>
              <a:t>排除一切合理怀疑</a:t>
            </a:r>
            <a:r>
              <a:rPr lang="en-US" altLang="zh-CN" dirty="0"/>
              <a:t>”</a:t>
            </a:r>
            <a:r>
              <a:rPr lang="zh-CN" altLang="en-US" dirty="0"/>
              <a:t>以及</a:t>
            </a:r>
            <a:r>
              <a:rPr lang="en-US" altLang="zh-CN" dirty="0"/>
              <a:t>“</a:t>
            </a:r>
            <a:r>
              <a:rPr lang="zh-CN" altLang="en-US" dirty="0"/>
              <a:t>高度盖然性</a:t>
            </a:r>
            <a:r>
              <a:rPr lang="en-US" altLang="zh-CN" dirty="0"/>
              <a:t>”</a:t>
            </a:r>
            <a:r>
              <a:rPr lang="zh-CN" altLang="en-US" dirty="0"/>
              <a:t>，因此，自由心证法只要求裁判尽可能多地获得可以获得信息，并根据当前信息作出迅速判断，以确保</a:t>
            </a:r>
            <a:r>
              <a:rPr lang="en-US" altLang="zh-CN" dirty="0"/>
              <a:t>“</a:t>
            </a:r>
            <a:r>
              <a:rPr lang="zh-CN" altLang="en-US" dirty="0"/>
              <a:t>比赛顺利进行</a:t>
            </a:r>
            <a:r>
              <a:rPr lang="en-US" altLang="zh-CN" dirty="0"/>
              <a:t>”</a:t>
            </a:r>
            <a:r>
              <a:rPr lang="zh-CN" altLang="en-US" dirty="0"/>
              <a:t>这一第一要务。</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txBox="1">
            <a:spLocks noChangeArrowheads="1"/>
          </p:cNvSpPr>
          <p:nvPr>
            <p:custDataLst>
              <p:tags r:id="rId2"/>
            </p:custDataLst>
          </p:nvPr>
        </p:nvSpPr>
        <p:spPr bwMode="auto">
          <a:xfrm>
            <a:off x="3000375" y="3070225"/>
            <a:ext cx="8985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72000" bIns="0" anchor="ctr">
            <a:normAutofit fontScale="97500"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r" defTabSz="914400" rtl="0" eaLnBrk="1" latinLnBrk="0" hangingPunct="1">
              <a:spcBef>
                <a:spcPct val="0"/>
              </a:spcBef>
              <a:spcAft>
                <a:spcPts val="0"/>
              </a:spcAft>
              <a:buClrTx/>
              <a:buSzTx/>
              <a:buFontTx/>
              <a:buNone/>
              <a:defRPr/>
            </a:pPr>
            <a:r>
              <a:rPr kumimoji="0" lang="en-US" altLang="zh-CN" sz="5000" b="0" i="0" u="none" strike="noStrike" kern="1200" cap="none" spc="0" normalizeH="0" baseline="0" noProof="0">
                <a:ln>
                  <a:noFill/>
                </a:ln>
                <a:solidFill>
                  <a:schemeClr val="tx1"/>
                </a:solidFill>
                <a:effectLst/>
                <a:uLnTx/>
                <a:uFillTx/>
                <a:latin typeface="+mn-lt"/>
                <a:ea typeface="+mn-ea"/>
                <a:cs typeface="Arial" pitchFamily="34" charset="0"/>
              </a:rPr>
              <a:t>3</a:t>
            </a:r>
          </a:p>
        </p:txBody>
      </p:sp>
      <p:sp>
        <p:nvSpPr>
          <p:cNvPr id="3" name="MH_Title"/>
          <p:cNvSpPr/>
          <p:nvPr>
            <p:custDataLst>
              <p:tags r:id="rId3"/>
            </p:custDataLst>
          </p:nvPr>
        </p:nvSpPr>
        <p:spPr>
          <a:xfrm>
            <a:off x="4791710" y="3070225"/>
            <a:ext cx="4276090" cy="63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3200" b="0" i="0" u="none" strike="noStrike" kern="1200" cap="none" spc="0" normalizeH="0" baseline="0" noProof="0" smtClean="0">
                <a:ln>
                  <a:noFill/>
                </a:ln>
                <a:solidFill>
                  <a:srgbClr val="FFFFFF"/>
                </a:solidFill>
                <a:effectLst/>
                <a:uLnTx/>
                <a:uFillTx/>
                <a:latin typeface="+mn-lt"/>
                <a:ea typeface="+mn-ea"/>
                <a:cs typeface="+mn-cs"/>
              </a:rPr>
              <a:t> </a:t>
            </a:r>
            <a:r>
              <a:rPr kumimoji="0" lang="zh-CN" sz="3200" b="0" i="0" u="none" strike="noStrike" kern="1200" cap="none" spc="0" normalizeH="0" baseline="0" noProof="0" smtClean="0">
                <a:ln>
                  <a:noFill/>
                </a:ln>
                <a:solidFill>
                  <a:srgbClr val="FFFFFF"/>
                </a:solidFill>
                <a:effectLst/>
                <a:uLnTx/>
                <a:uFillTx/>
                <a:latin typeface="+mn-lt"/>
                <a:ea typeface="+mn-ea"/>
                <a:cs typeface="+mn-cs"/>
              </a:rPr>
              <a:t>调查的后续工作</a:t>
            </a:r>
            <a:endParaRPr kumimoji="0" lang="zh-CN" sz="32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4" name="MH_Others_1"/>
          <p:cNvCxnSpPr/>
          <p:nvPr>
            <p:custDataLst>
              <p:tags r:id="rId4"/>
            </p:custDataLst>
          </p:nvPr>
        </p:nvCxnSpPr>
        <p:spPr>
          <a:xfrm>
            <a:off x="3384550" y="3787775"/>
            <a:ext cx="5807075" cy="0"/>
          </a:xfrm>
          <a:prstGeom prst="line">
            <a:avLst/>
          </a:prstGeom>
          <a:ln w="22225">
            <a:solidFill>
              <a:srgbClr val="DDDDDD"/>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Number_1">
            <a:hlinkClick r:id="rId21" action="ppaction://hlinksldjump"/>
          </p:cNvPr>
          <p:cNvSpPr txBox="1">
            <a:spLocks noChangeArrowheads="1"/>
          </p:cNvSpPr>
          <p:nvPr>
            <p:custDataLst>
              <p:tags r:id="rId2"/>
            </p:custDataLst>
          </p:nvPr>
        </p:nvSpPr>
        <p:spPr bwMode="auto">
          <a:xfrm>
            <a:off x="4189413" y="1482725"/>
            <a:ext cx="4778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ctr" defTabSz="914400" rtl="0" eaLnBrk="1" latinLnBrk="0" hangingPunct="1">
              <a:spcBef>
                <a:spcPct val="0"/>
              </a:spcBef>
              <a:spcAft>
                <a:spcPts val="0"/>
              </a:spcAft>
              <a:buClrTx/>
              <a:buSzTx/>
              <a:buFontTx/>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Arial" pitchFamily="34" charset="0"/>
              </a:rPr>
              <a:t>1</a:t>
            </a:r>
            <a:endParaRPr kumimoji="0" lang="zh-CN" altLang="en-US" sz="3200" b="0" i="0" u="none" strike="noStrike" kern="1200" cap="none" spc="0" normalizeH="0" baseline="0" noProof="0">
              <a:ln>
                <a:noFill/>
              </a:ln>
              <a:solidFill>
                <a:schemeClr val="tx1"/>
              </a:solidFill>
              <a:effectLst/>
              <a:uLnTx/>
              <a:uFillTx/>
              <a:latin typeface="+mn-lt"/>
              <a:ea typeface="+mn-ea"/>
              <a:cs typeface="Arial" pitchFamily="34" charset="0"/>
            </a:endParaRPr>
          </a:p>
        </p:txBody>
      </p:sp>
      <p:sp>
        <p:nvSpPr>
          <p:cNvPr id="14" name="MH_Entry_1">
            <a:hlinkClick r:id="rId21" action="ppaction://hlinksldjump"/>
          </p:cNvPr>
          <p:cNvSpPr/>
          <p:nvPr>
            <p:custDataLst>
              <p:tags r:id="rId3"/>
            </p:custDataLst>
          </p:nvPr>
        </p:nvSpPr>
        <p:spPr>
          <a:xfrm>
            <a:off x="4695825" y="1584325"/>
            <a:ext cx="4865688" cy="379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l" defTabSz="914400" rtl="0" eaLnBrk="1" latinLnBrk="0" hangingPunct="1">
              <a:spcBef>
                <a:spcPts val="0"/>
              </a:spcBef>
              <a:spcAft>
                <a:spcPts val="0"/>
              </a:spcAft>
              <a:buClrTx/>
              <a:buSzTx/>
              <a:buFontTx/>
              <a:buNone/>
              <a:defRPr/>
            </a:pPr>
            <a:r>
              <a:rPr kumimoji="0" lang="zh-CN" altLang="en-US" sz="1800" b="0" i="0" u="none" strike="noStrike" kern="1200" cap="none" spc="200" normalizeH="0" baseline="0" noProof="0" dirty="0">
                <a:ln>
                  <a:noFill/>
                </a:ln>
                <a:solidFill>
                  <a:srgbClr val="FFFFFF"/>
                </a:solidFill>
                <a:effectLst/>
                <a:uLnTx/>
                <a:uFillTx/>
                <a:latin typeface="+mn-lt"/>
                <a:ea typeface="+mn-ea"/>
                <a:cs typeface="+mn-cs"/>
              </a:rPr>
              <a:t>何谓调查</a:t>
            </a:r>
          </a:p>
        </p:txBody>
      </p:sp>
      <p:cxnSp>
        <p:nvCxnSpPr>
          <p:cNvPr id="11" name="MH_Others_1"/>
          <p:cNvCxnSpPr/>
          <p:nvPr>
            <p:custDataLst>
              <p:tags r:id="rId4"/>
            </p:custDataLst>
          </p:nvPr>
        </p:nvCxnSpPr>
        <p:spPr>
          <a:xfrm>
            <a:off x="4232275" y="2033588"/>
            <a:ext cx="5480050"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5" name="MH_Number_2">
            <a:hlinkClick r:id="rId22" action="ppaction://hlinksldjump"/>
          </p:cNvPr>
          <p:cNvSpPr txBox="1">
            <a:spLocks noChangeArrowheads="1"/>
          </p:cNvSpPr>
          <p:nvPr>
            <p:custDataLst>
              <p:tags r:id="rId5"/>
            </p:custDataLst>
          </p:nvPr>
        </p:nvSpPr>
        <p:spPr bwMode="auto">
          <a:xfrm>
            <a:off x="4189413" y="2263775"/>
            <a:ext cx="4778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ctr" defTabSz="914400" rtl="0" eaLnBrk="1" latinLnBrk="0" hangingPunct="1">
              <a:spcBef>
                <a:spcPct val="0"/>
              </a:spcBef>
              <a:spcAft>
                <a:spcPts val="0"/>
              </a:spcAft>
              <a:buClrTx/>
              <a:buSzTx/>
              <a:buFontTx/>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Arial" pitchFamily="34" charset="0"/>
              </a:rPr>
              <a:t>2</a:t>
            </a:r>
            <a:endParaRPr kumimoji="0" lang="zh-CN" altLang="en-US" sz="3200" b="0" i="0" u="none" strike="noStrike" kern="1200" cap="none" spc="0" normalizeH="0" baseline="0" noProof="0">
              <a:ln>
                <a:noFill/>
              </a:ln>
              <a:solidFill>
                <a:schemeClr val="tx1"/>
              </a:solidFill>
              <a:effectLst/>
              <a:uLnTx/>
              <a:uFillTx/>
              <a:latin typeface="+mn-lt"/>
              <a:ea typeface="+mn-ea"/>
              <a:cs typeface="Arial" pitchFamily="34" charset="0"/>
            </a:endParaRPr>
          </a:p>
        </p:txBody>
      </p:sp>
      <p:sp>
        <p:nvSpPr>
          <p:cNvPr id="66" name="MH_Entry_2">
            <a:hlinkClick r:id="rId22" action="ppaction://hlinksldjump"/>
          </p:cNvPr>
          <p:cNvSpPr/>
          <p:nvPr>
            <p:custDataLst>
              <p:tags r:id="rId6"/>
            </p:custDataLst>
          </p:nvPr>
        </p:nvSpPr>
        <p:spPr>
          <a:xfrm>
            <a:off x="4695825" y="2366963"/>
            <a:ext cx="4865688" cy="37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l" defTabSz="914400" rtl="0" eaLnBrk="1" latinLnBrk="0" hangingPunct="1">
              <a:spcBef>
                <a:spcPts val="0"/>
              </a:spcBef>
              <a:spcAft>
                <a:spcPts val="0"/>
              </a:spcAft>
              <a:buClrTx/>
              <a:buSzTx/>
              <a:buFontTx/>
              <a:buNone/>
              <a:defRPr/>
            </a:pPr>
            <a:r>
              <a:rPr kumimoji="0" lang="zh-CN" altLang="en-US" sz="1800" b="0" i="0" u="none" strike="noStrike" kern="1200" cap="none" spc="200" normalizeH="0" baseline="0" noProof="0" dirty="0">
                <a:ln>
                  <a:noFill/>
                </a:ln>
                <a:solidFill>
                  <a:srgbClr val="FFFFFF"/>
                </a:solidFill>
                <a:effectLst/>
                <a:uLnTx/>
                <a:uFillTx/>
                <a:latin typeface="+mn-lt"/>
                <a:ea typeface="+mn-ea"/>
                <a:cs typeface="+mn-cs"/>
              </a:rPr>
              <a:t>调查的几种方式</a:t>
            </a:r>
          </a:p>
        </p:txBody>
      </p:sp>
      <p:cxnSp>
        <p:nvCxnSpPr>
          <p:cNvPr id="67" name="MH_Others_2"/>
          <p:cNvCxnSpPr/>
          <p:nvPr>
            <p:custDataLst>
              <p:tags r:id="rId7"/>
            </p:custDataLst>
          </p:nvPr>
        </p:nvCxnSpPr>
        <p:spPr>
          <a:xfrm>
            <a:off x="4232275" y="2816225"/>
            <a:ext cx="5480050"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9" name="MH_Number_3">
            <a:hlinkClick r:id="rId22" action="ppaction://hlinksldjump"/>
          </p:cNvPr>
          <p:cNvSpPr txBox="1">
            <a:spLocks noChangeArrowheads="1"/>
          </p:cNvSpPr>
          <p:nvPr>
            <p:custDataLst>
              <p:tags r:id="rId8"/>
            </p:custDataLst>
          </p:nvPr>
        </p:nvSpPr>
        <p:spPr bwMode="auto">
          <a:xfrm>
            <a:off x="4189413" y="3046413"/>
            <a:ext cx="4778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ctr" defTabSz="914400" rtl="0" eaLnBrk="1" latinLnBrk="0" hangingPunct="1">
              <a:spcBef>
                <a:spcPct val="0"/>
              </a:spcBef>
              <a:spcAft>
                <a:spcPts val="0"/>
              </a:spcAft>
              <a:buClrTx/>
              <a:buSzTx/>
              <a:buFontTx/>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Arial" pitchFamily="34" charset="0"/>
              </a:rPr>
              <a:t>3</a:t>
            </a:r>
            <a:endParaRPr kumimoji="0" lang="zh-CN" altLang="en-US" sz="3200" b="0" i="0" u="none" strike="noStrike" kern="1200" cap="none" spc="0" normalizeH="0" baseline="0" noProof="0">
              <a:ln>
                <a:noFill/>
              </a:ln>
              <a:solidFill>
                <a:schemeClr val="tx1"/>
              </a:solidFill>
              <a:effectLst/>
              <a:uLnTx/>
              <a:uFillTx/>
              <a:latin typeface="+mn-lt"/>
              <a:ea typeface="+mn-ea"/>
              <a:cs typeface="Arial" pitchFamily="34" charset="0"/>
            </a:endParaRPr>
          </a:p>
        </p:txBody>
      </p:sp>
      <p:sp>
        <p:nvSpPr>
          <p:cNvPr id="70" name="MH_Entry_3">
            <a:hlinkClick r:id="rId22" action="ppaction://hlinksldjump"/>
          </p:cNvPr>
          <p:cNvSpPr/>
          <p:nvPr>
            <p:custDataLst>
              <p:tags r:id="rId9"/>
            </p:custDataLst>
          </p:nvPr>
        </p:nvSpPr>
        <p:spPr>
          <a:xfrm>
            <a:off x="4695825" y="3148013"/>
            <a:ext cx="4865688" cy="379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l" defTabSz="914400" rtl="0" eaLnBrk="1" latinLnBrk="0" hangingPunct="1">
              <a:spcBef>
                <a:spcPts val="0"/>
              </a:spcBef>
              <a:spcAft>
                <a:spcPts val="0"/>
              </a:spcAft>
              <a:buClrTx/>
              <a:buSzTx/>
              <a:buFontTx/>
              <a:buNone/>
              <a:defRPr/>
            </a:pPr>
            <a:r>
              <a:rPr kumimoji="0" lang="zh-CN" altLang="en-US" sz="1800" b="0" i="0" u="none" strike="noStrike" kern="1200" cap="none" spc="200" normalizeH="0" baseline="0" noProof="0" dirty="0">
                <a:ln>
                  <a:noFill/>
                </a:ln>
                <a:solidFill>
                  <a:srgbClr val="FFFFFF"/>
                </a:solidFill>
                <a:effectLst/>
                <a:uLnTx/>
                <a:uFillTx/>
                <a:latin typeface="+mn-lt"/>
                <a:ea typeface="+mn-ea"/>
                <a:cs typeface="+mn-cs"/>
              </a:rPr>
              <a:t>调查中的技巧</a:t>
            </a:r>
          </a:p>
        </p:txBody>
      </p:sp>
      <p:cxnSp>
        <p:nvCxnSpPr>
          <p:cNvPr id="71" name="MH_Others_3"/>
          <p:cNvCxnSpPr/>
          <p:nvPr>
            <p:custDataLst>
              <p:tags r:id="rId10"/>
            </p:custDataLst>
          </p:nvPr>
        </p:nvCxnSpPr>
        <p:spPr>
          <a:xfrm>
            <a:off x="4232275" y="3597275"/>
            <a:ext cx="5480050"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3" name="MH_Number_4">
            <a:hlinkClick r:id="rId22" action="ppaction://hlinksldjump"/>
          </p:cNvPr>
          <p:cNvSpPr txBox="1">
            <a:spLocks noChangeArrowheads="1"/>
          </p:cNvSpPr>
          <p:nvPr>
            <p:custDataLst>
              <p:tags r:id="rId11"/>
            </p:custDataLst>
          </p:nvPr>
        </p:nvSpPr>
        <p:spPr bwMode="auto">
          <a:xfrm>
            <a:off x="4189413" y="3829050"/>
            <a:ext cx="4778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ctr" defTabSz="914400" rtl="0" eaLnBrk="1" latinLnBrk="0" hangingPunct="1">
              <a:spcBef>
                <a:spcPct val="0"/>
              </a:spcBef>
              <a:spcAft>
                <a:spcPts val="0"/>
              </a:spcAft>
              <a:buClrTx/>
              <a:buSzTx/>
              <a:buFontTx/>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Arial" pitchFamily="34" charset="0"/>
              </a:rPr>
              <a:t>4</a:t>
            </a:r>
            <a:endParaRPr kumimoji="0" lang="zh-CN" altLang="en-US" sz="3200" b="0" i="0" u="none" strike="noStrike" kern="1200" cap="none" spc="0" normalizeH="0" baseline="0" noProof="0">
              <a:ln>
                <a:noFill/>
              </a:ln>
              <a:solidFill>
                <a:schemeClr val="tx1"/>
              </a:solidFill>
              <a:effectLst/>
              <a:uLnTx/>
              <a:uFillTx/>
              <a:latin typeface="+mn-lt"/>
              <a:ea typeface="+mn-ea"/>
              <a:cs typeface="Arial" pitchFamily="34" charset="0"/>
            </a:endParaRPr>
          </a:p>
        </p:txBody>
      </p:sp>
      <p:sp>
        <p:nvSpPr>
          <p:cNvPr id="74" name="MH_Entry_4">
            <a:hlinkClick r:id="rId22" action="ppaction://hlinksldjump"/>
          </p:cNvPr>
          <p:cNvSpPr/>
          <p:nvPr>
            <p:custDataLst>
              <p:tags r:id="rId12"/>
            </p:custDataLst>
          </p:nvPr>
        </p:nvSpPr>
        <p:spPr>
          <a:xfrm>
            <a:off x="4695825" y="3930650"/>
            <a:ext cx="4865688" cy="37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l" defTabSz="914400" rtl="0" eaLnBrk="1" latinLnBrk="0" hangingPunct="1">
              <a:spcBef>
                <a:spcPts val="0"/>
              </a:spcBef>
              <a:spcAft>
                <a:spcPts val="0"/>
              </a:spcAft>
              <a:buClrTx/>
              <a:buSzTx/>
              <a:buFontTx/>
              <a:buNone/>
              <a:defRPr/>
            </a:pPr>
            <a:r>
              <a:rPr kumimoji="0" lang="zh-CN" altLang="en-US" sz="1800" b="0" i="0" u="none" strike="noStrike" kern="1200" cap="none" spc="200" normalizeH="0" baseline="0" noProof="0" dirty="0">
                <a:ln>
                  <a:noFill/>
                </a:ln>
                <a:solidFill>
                  <a:srgbClr val="FFFFFF"/>
                </a:solidFill>
                <a:effectLst/>
                <a:uLnTx/>
                <a:uFillTx/>
                <a:latin typeface="+mn-lt"/>
                <a:ea typeface="+mn-ea"/>
                <a:cs typeface="+mn-cs"/>
              </a:rPr>
              <a:t>调查的后续工作</a:t>
            </a:r>
          </a:p>
        </p:txBody>
      </p:sp>
      <p:cxnSp>
        <p:nvCxnSpPr>
          <p:cNvPr id="75" name="MH_Others_4"/>
          <p:cNvCxnSpPr/>
          <p:nvPr>
            <p:custDataLst>
              <p:tags r:id="rId13"/>
            </p:custDataLst>
          </p:nvPr>
        </p:nvCxnSpPr>
        <p:spPr>
          <a:xfrm>
            <a:off x="4232275" y="4379913"/>
            <a:ext cx="5480050"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7" name="MH_Number_5">
            <a:hlinkClick r:id="rId22" action="ppaction://hlinksldjump"/>
          </p:cNvPr>
          <p:cNvSpPr txBox="1">
            <a:spLocks noChangeArrowheads="1"/>
          </p:cNvSpPr>
          <p:nvPr>
            <p:custDataLst>
              <p:tags r:id="rId14"/>
            </p:custDataLst>
          </p:nvPr>
        </p:nvSpPr>
        <p:spPr bwMode="auto">
          <a:xfrm>
            <a:off x="4189413" y="4610100"/>
            <a:ext cx="4778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ctr" defTabSz="914400" rtl="0" eaLnBrk="1" latinLnBrk="0" hangingPunct="1">
              <a:spcBef>
                <a:spcPct val="0"/>
              </a:spcBef>
              <a:spcAft>
                <a:spcPts val="0"/>
              </a:spcAft>
              <a:buClrTx/>
              <a:buSzTx/>
              <a:buFontTx/>
              <a:buNone/>
              <a:defRPr/>
            </a:pPr>
            <a:r>
              <a:rPr kumimoji="0" lang="en-US" altLang="zh-CN" sz="3200" b="0" i="0" u="none" strike="noStrike" kern="1200" cap="none" spc="0" normalizeH="0" baseline="0" noProof="0">
                <a:ln>
                  <a:noFill/>
                </a:ln>
                <a:solidFill>
                  <a:schemeClr val="tx1"/>
                </a:solidFill>
                <a:effectLst/>
                <a:uLnTx/>
                <a:uFillTx/>
                <a:latin typeface="+mn-lt"/>
                <a:ea typeface="+mn-ea"/>
                <a:cs typeface="Arial" pitchFamily="34" charset="0"/>
              </a:rPr>
              <a:t>5</a:t>
            </a:r>
            <a:endParaRPr kumimoji="0" lang="zh-CN" altLang="en-US" sz="3200" b="0" i="0" u="none" strike="noStrike" kern="1200" cap="none" spc="0" normalizeH="0" baseline="0" noProof="0">
              <a:ln>
                <a:noFill/>
              </a:ln>
              <a:solidFill>
                <a:schemeClr val="tx1"/>
              </a:solidFill>
              <a:effectLst/>
              <a:uLnTx/>
              <a:uFillTx/>
              <a:latin typeface="+mn-lt"/>
              <a:ea typeface="+mn-ea"/>
              <a:cs typeface="Arial" pitchFamily="34" charset="0"/>
            </a:endParaRPr>
          </a:p>
        </p:txBody>
      </p:sp>
      <p:sp>
        <p:nvSpPr>
          <p:cNvPr id="78" name="MH_Entry_5">
            <a:hlinkClick r:id="rId22" action="ppaction://hlinksldjump"/>
          </p:cNvPr>
          <p:cNvSpPr/>
          <p:nvPr>
            <p:custDataLst>
              <p:tags r:id="rId15"/>
            </p:custDataLst>
          </p:nvPr>
        </p:nvSpPr>
        <p:spPr>
          <a:xfrm>
            <a:off x="4695825" y="4711700"/>
            <a:ext cx="4865688" cy="379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l" defTabSz="914400" rtl="0" eaLnBrk="1" latinLnBrk="0" hangingPunct="1">
              <a:spcBef>
                <a:spcPts val="0"/>
              </a:spcBef>
              <a:spcAft>
                <a:spcPts val="0"/>
              </a:spcAft>
              <a:buClrTx/>
              <a:buSzTx/>
              <a:buFontTx/>
              <a:buNone/>
              <a:defRPr/>
            </a:pPr>
            <a:r>
              <a:rPr kumimoji="0" lang="zh-CN" altLang="en-US" sz="1800" b="0" i="0" u="none" strike="noStrike" kern="1200" cap="none" spc="200" normalizeH="0" baseline="0" noProof="0" dirty="0">
                <a:ln>
                  <a:noFill/>
                </a:ln>
                <a:solidFill>
                  <a:srgbClr val="FFFFFF"/>
                </a:solidFill>
                <a:effectLst/>
                <a:uLnTx/>
                <a:uFillTx/>
                <a:latin typeface="+mn-lt"/>
                <a:ea typeface="+mn-ea"/>
                <a:cs typeface="+mn-cs"/>
              </a:rPr>
              <a:t>情景模拟</a:t>
            </a:r>
          </a:p>
        </p:txBody>
      </p:sp>
      <p:cxnSp>
        <p:nvCxnSpPr>
          <p:cNvPr id="79" name="MH_Others_5"/>
          <p:cNvCxnSpPr/>
          <p:nvPr>
            <p:custDataLst>
              <p:tags r:id="rId16"/>
            </p:custDataLst>
          </p:nvPr>
        </p:nvCxnSpPr>
        <p:spPr>
          <a:xfrm>
            <a:off x="4232275" y="5162550"/>
            <a:ext cx="5480050"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83" name="MH_Others_6"/>
          <p:cNvCxnSpPr/>
          <p:nvPr>
            <p:custDataLst>
              <p:tags r:id="rId17"/>
            </p:custDataLst>
          </p:nvPr>
        </p:nvCxnSpPr>
        <p:spPr>
          <a:xfrm>
            <a:off x="4232275" y="5943600"/>
            <a:ext cx="5480050"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164" name="MH_Others_3"/>
          <p:cNvSpPr txBox="1"/>
          <p:nvPr>
            <p:custDataLst>
              <p:tags r:id="rId18"/>
            </p:custDataLst>
          </p:nvPr>
        </p:nvSpPr>
        <p:spPr>
          <a:xfrm>
            <a:off x="1282700" y="620713"/>
            <a:ext cx="1963738" cy="1030287"/>
          </a:xfrm>
          <a:prstGeom prst="rect">
            <a:avLst/>
          </a:prstGeom>
          <a:noFill/>
          <a:ln w="9525">
            <a:noFill/>
            <a:miter/>
          </a:ln>
        </p:spPr>
        <p:txBody>
          <a:bodyPr lIns="0" tIns="0" rIns="0" bIns="0" anchor="ctr"/>
          <a:lstStyle/>
          <a:p>
            <a:pPr lvl="0" algn="ctr" eaLnBrk="1" hangingPunct="1"/>
            <a:r>
              <a:rPr lang="zh-CN" altLang="en-US" sz="5300" dirty="0">
                <a:latin typeface="Arial" charset="0"/>
                <a:ea typeface="黑体" pitchFamily="49" charset="-122"/>
              </a:rPr>
              <a:t>目录</a:t>
            </a:r>
            <a:r>
              <a:rPr lang="zh-CN" altLang="en-US" sz="3600" dirty="0">
                <a:solidFill>
                  <a:srgbClr val="109F83"/>
                </a:solidFill>
                <a:latin typeface="Arial" charset="0"/>
                <a:ea typeface="黑体" pitchFamily="49" charset="-122"/>
              </a:rPr>
              <a:t> </a:t>
            </a:r>
            <a:endParaRPr lang="en-US" altLang="zh-CN" sz="3600" dirty="0">
              <a:solidFill>
                <a:srgbClr val="109F83"/>
              </a:solidFill>
              <a:latin typeface="Arial" charset="0"/>
              <a:ea typeface="黑体" pitchFamily="49" charset="-122"/>
            </a:endParaRPr>
          </a:p>
          <a:p>
            <a:pPr lvl="0" algn="ctr" eaLnBrk="1" hangingPunct="1"/>
            <a:r>
              <a:rPr lang="en-US" altLang="zh-CN" dirty="0">
                <a:solidFill>
                  <a:srgbClr val="B2B2B2"/>
                </a:solidFill>
                <a:latin typeface="Arial" charset="0"/>
                <a:ea typeface="黑体" pitchFamily="49" charset="-122"/>
              </a:rPr>
              <a:t> CONTENTS</a:t>
            </a:r>
            <a:endParaRPr lang="zh-CN" altLang="en-US" dirty="0">
              <a:solidFill>
                <a:srgbClr val="B2B2B2"/>
              </a:solidFill>
              <a:latin typeface="Arial" charset="0"/>
              <a:ea typeface="黑体" pitchFamily="49" charset="-122"/>
            </a:endParaRPr>
          </a:p>
        </p:txBody>
      </p:sp>
      <p:sp>
        <p:nvSpPr>
          <p:cNvPr id="2" name="标题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调查的后续工作</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a:bodyPr>
          <a:lstStyle/>
          <a:p>
            <a:r>
              <a:rPr dirty="0"/>
              <a:t>是否给予判罚</a:t>
            </a:r>
          </a:p>
          <a:p>
            <a:pPr lvl="1"/>
            <a:endParaRPr lang="zh-CN" dirty="0"/>
          </a:p>
          <a:p>
            <a:pPr lvl="1">
              <a:buFont typeface="Wingdings" charset="0"/>
              <a:buChar char="ü"/>
            </a:pPr>
            <a:r>
              <a:rPr lang="zh-CN" dirty="0"/>
              <a:t>       不是每一次调查都会必然导致判罚</a:t>
            </a:r>
          </a:p>
          <a:p>
            <a:pPr lvl="1">
              <a:buFont typeface="Wingdings" charset="0"/>
              <a:buChar char="ü"/>
            </a:pPr>
            <a:r>
              <a:rPr lang="zh-CN" dirty="0"/>
              <a:t>       决定给予判罚后，不能优柔寡断</a:t>
            </a:r>
          </a:p>
          <a:p>
            <a:pPr lvl="1">
              <a:buFont typeface="Wingdings" charset="0"/>
              <a:buChar char="ü"/>
            </a:pPr>
            <a:r>
              <a:rPr lang="zh-CN" dirty="0"/>
              <a:t>       给予判罚，对方很不满时，告知其上诉的权利</a:t>
            </a:r>
          </a:p>
          <a:p>
            <a:pPr marL="0" lvl="1" indent="0">
              <a:buFont typeface="Wingdings" charset="0"/>
              <a:buNone/>
            </a:pPr>
            <a:r>
              <a:rPr lang="en-US" altLang="zh-CN" dirty="0"/>
              <a:t>           </a:t>
            </a:r>
          </a:p>
          <a:p>
            <a:pPr marL="0" lvl="1" indent="0">
              <a:buFont typeface="Wingdings" charset="0"/>
              <a:buNone/>
            </a:pPr>
            <a:r>
              <a:rPr lang="en-US" altLang="zh-CN" i="1" dirty="0"/>
              <a:t> “</a:t>
            </a:r>
            <a:r>
              <a:rPr lang="zh-CN" altLang="en-US" i="1" dirty="0"/>
              <a:t>这是我根据判断作出的判罚，如果你对这个判罚不满，你有上诉的权利。你是否选择上诉？</a:t>
            </a:r>
            <a:r>
              <a:rPr lang="en-US" altLang="zh-CN" i="1"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调查的后续工作</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a:bodyPr>
          <a:lstStyle/>
          <a:p>
            <a:r>
              <a:rPr dirty="0"/>
              <a:t>当日比赛是否有前科</a:t>
            </a:r>
          </a:p>
          <a:p>
            <a:pPr lvl="1"/>
            <a:endParaRPr lang="en-US" altLang="zh-CN" i="1" dirty="0"/>
          </a:p>
          <a:p>
            <a:pPr lvl="1"/>
            <a:r>
              <a:rPr lang="zh-CN" altLang="en-US" dirty="0"/>
              <a:t>根据</a:t>
            </a:r>
            <a:r>
              <a:rPr lang="en-US" altLang="zh-CN" dirty="0"/>
              <a:t>IPG</a:t>
            </a:r>
            <a:r>
              <a:rPr lang="zh-CN" altLang="en-US" dirty="0"/>
              <a:t>，游戏错误同款违规第三次、比赛错误同款违规第二次将进行升级。</a:t>
            </a:r>
          </a:p>
          <a:p>
            <a:pPr lvl="1"/>
            <a:r>
              <a:rPr lang="zh-CN" altLang="en-US" dirty="0"/>
              <a:t>常见情况：第三次</a:t>
            </a:r>
            <a:r>
              <a:rPr lang="en-US" altLang="zh-CN" dirty="0"/>
              <a:t>GRV</a:t>
            </a:r>
            <a:r>
              <a:rPr lang="zh-CN" altLang="en-US" dirty="0"/>
              <a:t>、第二次</a:t>
            </a:r>
            <a:r>
              <a:rPr lang="en-US" altLang="zh-CN" dirty="0"/>
              <a:t>Slow Play</a:t>
            </a:r>
          </a:p>
          <a:p>
            <a:pPr lvl="1"/>
            <a:r>
              <a:rPr lang="zh-CN" altLang="en-US" dirty="0"/>
              <a:t>尤其是在大型比赛（如ＧＰ、</a:t>
            </a:r>
            <a:r>
              <a:rPr lang="en-US" altLang="zh-CN" dirty="0"/>
              <a:t>WMCQ</a:t>
            </a:r>
            <a:r>
              <a:rPr lang="zh-CN" altLang="en-US" dirty="0"/>
              <a:t>）的当日最后几轮，在决定最终判罚前一定要向接受处罚者确认其当日前科情况。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调查的后续工作</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a:bodyPr>
          <a:lstStyle/>
          <a:p>
            <a:r>
              <a:rPr dirty="0"/>
              <a:t>给予加时并于登记表上登记</a:t>
            </a:r>
          </a:p>
          <a:p>
            <a:pPr lvl="1"/>
            <a:endParaRPr lang="en-US" altLang="zh-CN" i="1" dirty="0"/>
          </a:p>
          <a:p>
            <a:pPr lvl="1"/>
            <a:r>
              <a:rPr lang="en-US" altLang="zh-CN" dirty="0"/>
              <a:t>Judge Call</a:t>
            </a:r>
            <a:r>
              <a:rPr lang="zh-CN" altLang="en-US" dirty="0"/>
              <a:t>的起板加时：</a:t>
            </a:r>
            <a:r>
              <a:rPr lang="en-US" altLang="zh-CN" dirty="0"/>
              <a:t>2</a:t>
            </a:r>
            <a:r>
              <a:rPr lang="zh-CN" altLang="en-US" dirty="0"/>
              <a:t>分钟</a:t>
            </a:r>
          </a:p>
          <a:p>
            <a:pPr lvl="1"/>
            <a:r>
              <a:rPr lang="zh-CN" altLang="en-US" dirty="0"/>
              <a:t>套牌检查加时（无判罚）：实际使用时间</a:t>
            </a:r>
            <a:r>
              <a:rPr lang="en-US" altLang="zh-CN" dirty="0"/>
              <a:t>/</a:t>
            </a:r>
            <a:r>
              <a:rPr lang="zh-CN" altLang="en-US" dirty="0"/>
              <a:t>开赛至今时间</a:t>
            </a:r>
            <a:r>
              <a:rPr lang="en-US" altLang="zh-CN" dirty="0"/>
              <a:t>+2</a:t>
            </a:r>
            <a:r>
              <a:rPr lang="zh-CN" altLang="en-US" dirty="0"/>
              <a:t>分钟，上限</a:t>
            </a:r>
            <a:r>
              <a:rPr lang="en-US" altLang="zh-CN" dirty="0"/>
              <a:t>10</a:t>
            </a:r>
            <a:r>
              <a:rPr lang="zh-CN" altLang="en-US" dirty="0"/>
              <a:t>分钟</a:t>
            </a:r>
          </a:p>
          <a:p>
            <a:pPr lvl="1"/>
            <a:r>
              <a:rPr lang="zh-CN" altLang="en-US" dirty="0">
                <a:sym typeface="+mn-ea"/>
              </a:rPr>
              <a:t>套牌检查加时（有判罚）：实际时间</a:t>
            </a:r>
          </a:p>
          <a:p>
            <a:pPr lvl="1"/>
            <a:r>
              <a:rPr lang="zh-CN" altLang="en-US" dirty="0"/>
              <a:t>其余加时：实际使用时间</a:t>
            </a:r>
          </a:p>
          <a:p>
            <a:pPr lvl="1"/>
            <a:r>
              <a:rPr lang="zh-CN" altLang="en-US" dirty="0"/>
              <a:t>超过</a:t>
            </a:r>
            <a:r>
              <a:rPr lang="en-US" altLang="zh-CN" dirty="0"/>
              <a:t>3~5</a:t>
            </a:r>
            <a:r>
              <a:rPr lang="zh-CN" altLang="en-US" dirty="0"/>
              <a:t>分钟的加时，根据主审要求，于记分员处表格登记，方便跟踪掌控。</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调查的后续工作</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normAutofit fontScale="92500" lnSpcReduction="20000"/>
          </a:bodyPr>
          <a:lstStyle/>
          <a:p>
            <a:r>
              <a:rPr dirty="0"/>
              <a:t>对于</a:t>
            </a:r>
            <a:r>
              <a:rPr lang="en-US" altLang="zh-CN" dirty="0"/>
              <a:t>DQ</a:t>
            </a:r>
            <a:r>
              <a:rPr dirty="0"/>
              <a:t>结果进行报告处理</a:t>
            </a:r>
          </a:p>
          <a:p>
            <a:pPr lvl="1"/>
            <a:endParaRPr lang="en-US" altLang="zh-CN" i="1" dirty="0"/>
          </a:p>
          <a:p>
            <a:pPr lvl="1">
              <a:buFont typeface="Wingdings" charset="0"/>
              <a:buChar char="ü"/>
            </a:pPr>
            <a:r>
              <a:rPr lang="zh-CN" altLang="en-US" dirty="0"/>
              <a:t>被处罚者的陈述</a:t>
            </a:r>
          </a:p>
          <a:p>
            <a:pPr lvl="1">
              <a:buFont typeface="Wingdings" charset="0"/>
              <a:buChar char="ü"/>
            </a:pPr>
            <a:r>
              <a:rPr lang="zh-CN" altLang="en-US" dirty="0"/>
              <a:t>旁观者的证词</a:t>
            </a:r>
          </a:p>
          <a:p>
            <a:pPr lvl="1">
              <a:buFont typeface="Wingdings" charset="0"/>
              <a:buChar char="ü"/>
            </a:pPr>
            <a:r>
              <a:rPr lang="zh-CN" altLang="en-US" dirty="0"/>
              <a:t>巡场裁判的证词</a:t>
            </a:r>
          </a:p>
          <a:p>
            <a:pPr lvl="1">
              <a:buFont typeface="Wingdings" charset="0"/>
              <a:buChar char="ü"/>
            </a:pPr>
            <a:r>
              <a:rPr lang="zh-CN" altLang="en-US" dirty="0"/>
              <a:t>主审的</a:t>
            </a:r>
            <a:r>
              <a:rPr lang="zh-CN" altLang="en-US" dirty="0" smtClean="0"/>
              <a:t>证词</a:t>
            </a:r>
            <a:endParaRPr lang="zh-CN" altLang="en-US" dirty="0"/>
          </a:p>
          <a:p>
            <a:pPr lvl="1">
              <a:buFont typeface="Wingdings" charset="0"/>
              <a:buChar char="ü"/>
            </a:pPr>
            <a:endParaRPr lang="zh-CN" altLang="en-US" dirty="0"/>
          </a:p>
          <a:p>
            <a:pPr marL="0" lvl="1" indent="0">
              <a:buFont typeface="Wingdings" charset="0"/>
              <a:buNone/>
            </a:pPr>
            <a:r>
              <a:rPr lang="zh-CN" altLang="en-US" dirty="0"/>
              <a:t>        后续如果当事人情绪不稳，亲自或安排裁判对其进行安抚工作，或协调</a:t>
            </a:r>
            <a:r>
              <a:rPr lang="en-US" altLang="zh-CN" dirty="0"/>
              <a:t>TO</a:t>
            </a:r>
            <a:r>
              <a:rPr lang="zh-CN" altLang="en-US" dirty="0"/>
              <a:t>将其请离赛场</a:t>
            </a:r>
            <a:r>
              <a:rPr lang="zh-CN" altLang="en-US" dirty="0" smtClean="0"/>
              <a:t>。</a:t>
            </a:r>
            <a:endParaRPr lang="en-US" altLang="zh-CN" dirty="0" smtClean="0"/>
          </a:p>
          <a:p>
            <a:pPr marL="0" lvl="1" indent="0">
              <a:buFont typeface="Wingdings" charset="0"/>
              <a:buNone/>
            </a:pPr>
            <a:r>
              <a:rPr lang="zh-CN" altLang="en-US" dirty="0" smtClean="0"/>
              <a:t>        此外，一定要从</a:t>
            </a:r>
            <a:r>
              <a:rPr lang="en-US" altLang="zh-CN" dirty="0" smtClean="0"/>
              <a:t>WER</a:t>
            </a:r>
            <a:r>
              <a:rPr lang="zh-CN" altLang="en-US" dirty="0" smtClean="0"/>
              <a:t>软件中记录当场比赛的认证号，填报报告时需要使用。</a:t>
            </a:r>
            <a:endParaRPr lang="zh-CN" altLang="en-US" dirty="0"/>
          </a:p>
          <a:p>
            <a:pPr marL="0" lvl="1" indent="0">
              <a:buFont typeface="Wingdings" charset="0"/>
              <a:buNone/>
            </a:pPr>
            <a:r>
              <a:rPr lang="zh-CN" altLang="en-US" dirty="0"/>
              <a:t>         汇总上述报告后，于</a:t>
            </a:r>
            <a:r>
              <a:rPr lang="en-US" altLang="zh-CN" dirty="0"/>
              <a:t>DCI JUDGE CENTER</a:t>
            </a:r>
            <a:r>
              <a:rPr lang="zh-CN" altLang="en-US" dirty="0"/>
              <a:t>上传报告，等待</a:t>
            </a:r>
            <a:r>
              <a:rPr lang="en-US" altLang="zh-CN" dirty="0"/>
              <a:t>PIC</a:t>
            </a:r>
            <a:r>
              <a:rPr lang="zh-CN" altLang="en-US" dirty="0"/>
              <a:t>（</a:t>
            </a:r>
            <a:r>
              <a:rPr lang="en-US" altLang="zh-CN" dirty="0"/>
              <a:t>Player Investigation Committee</a:t>
            </a:r>
            <a:r>
              <a:rPr lang="zh-CN" altLang="en-US" dirty="0"/>
              <a:t>）进一步处理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custDataLst>
              <p:tags r:id="rId2"/>
            </p:custDataLst>
          </p:nvPr>
        </p:nvCxnSpPr>
        <p:spPr>
          <a:xfrm rot="5400000">
            <a:off x="5037931" y="3420269"/>
            <a:ext cx="6840538"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3"/>
            </p:custDataLst>
          </p:nvPr>
        </p:nvCxnSpPr>
        <p:spPr>
          <a:xfrm rot="5400000">
            <a:off x="5214144" y="3420269"/>
            <a:ext cx="6840538"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4"/>
            </p:custDataLst>
          </p:nvPr>
        </p:nvCxnSpPr>
        <p:spPr>
          <a:xfrm>
            <a:off x="0" y="3805238"/>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5"/>
            </p:custDataLst>
          </p:nvPr>
        </p:nvCxnSpPr>
        <p:spPr>
          <a:xfrm>
            <a:off x="0" y="3971925"/>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6"/>
            </p:custDataLst>
          </p:nvPr>
        </p:nvCxnSpPr>
        <p:spPr>
          <a:xfrm>
            <a:off x="0" y="4387850"/>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p:cNvGrpSpPr/>
          <p:nvPr>
            <p:custDataLst>
              <p:tags r:id="rId7"/>
            </p:custDataLst>
          </p:nvPr>
        </p:nvGrpSpPr>
        <p:grpSpPr>
          <a:xfrm>
            <a:off x="6560111" y="3807491"/>
            <a:ext cx="539750" cy="743879"/>
            <a:chOff x="2467083" y="3299490"/>
            <a:chExt cx="539750" cy="743879"/>
          </a:xfrm>
          <a:solidFill>
            <a:schemeClr val="accent3"/>
          </a:solidFill>
        </p:grpSpPr>
        <p:sp>
          <p:nvSpPr>
            <p:cNvPr id="11" name="矩形 10"/>
            <p:cNvSpPr/>
            <p:nvPr/>
          </p:nvSpPr>
          <p:spPr>
            <a:xfrm>
              <a:off x="2467876" y="3598068"/>
              <a:ext cx="533400" cy="1500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2467083" y="3299491"/>
              <a:ext cx="165100" cy="742940"/>
            </a:xfrm>
            <a:prstGeom prst="rect">
              <a:avLst/>
            </a:prstGeom>
            <a:grpFill/>
            <a:ln>
              <a:noFill/>
            </a:ln>
            <a:effectLst>
              <a:outerShdw blurRad="50800" dist="127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2841733" y="3299490"/>
              <a:ext cx="165100" cy="743879"/>
            </a:xfrm>
            <a:prstGeom prst="rect">
              <a:avLst/>
            </a:prstGeom>
            <a:grpFill/>
            <a:ln>
              <a:noFill/>
            </a:ln>
            <a:effectLst>
              <a:outerShdw blurRad="50800" dist="12700" dir="108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 name="组合 1"/>
          <p:cNvGrpSpPr/>
          <p:nvPr>
            <p:custDataLst>
              <p:tags r:id="rId8"/>
            </p:custDataLst>
          </p:nvPr>
        </p:nvGrpSpPr>
        <p:grpSpPr>
          <a:xfrm>
            <a:off x="5874457" y="3809872"/>
            <a:ext cx="533400" cy="742950"/>
            <a:chOff x="1781429" y="3301872"/>
            <a:chExt cx="533400" cy="742950"/>
          </a:xfrm>
          <a:solidFill>
            <a:schemeClr val="accent1"/>
          </a:solidFill>
        </p:grpSpPr>
        <p:sp>
          <p:nvSpPr>
            <p:cNvPr id="4" name="矩形 3"/>
            <p:cNvSpPr/>
            <p:nvPr/>
          </p:nvSpPr>
          <p:spPr>
            <a:xfrm>
              <a:off x="1965579" y="3428872"/>
              <a:ext cx="171450" cy="615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1781429" y="3301872"/>
              <a:ext cx="533400" cy="165100"/>
            </a:xfrm>
            <a:prstGeom prst="rect">
              <a:avLst/>
            </a:prstGeom>
            <a:grpFill/>
            <a:ln>
              <a:noFill/>
            </a:ln>
            <a:effectLst>
              <a:outerShdw blurRad="508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 name="组合 15"/>
          <p:cNvGrpSpPr/>
          <p:nvPr>
            <p:custDataLst>
              <p:tags r:id="rId9"/>
            </p:custDataLst>
          </p:nvPr>
        </p:nvGrpSpPr>
        <p:grpSpPr>
          <a:xfrm>
            <a:off x="7249698" y="3767996"/>
            <a:ext cx="372214" cy="824410"/>
            <a:chOff x="3156670" y="3259996"/>
            <a:chExt cx="372214" cy="824410"/>
          </a:xfrm>
          <a:solidFill>
            <a:schemeClr val="accent2"/>
          </a:solidFill>
        </p:grpSpPr>
        <p:sp>
          <p:nvSpPr>
            <p:cNvPr id="19" name="任意多边形 18"/>
            <p:cNvSpPr/>
            <p:nvPr/>
          </p:nvSpPr>
          <p:spPr>
            <a:xfrm rot="20653324" flipH="1">
              <a:off x="3363784" y="3267206"/>
              <a:ext cx="165100" cy="817200"/>
            </a:xfrm>
            <a:custGeom>
              <a:avLst/>
              <a:gdLst>
                <a:gd name="connsiteX0" fmla="*/ 0 w 165100"/>
                <a:gd name="connsiteY0" fmla="*/ 46650 h 803016"/>
                <a:gd name="connsiteX1" fmla="*/ 165100 w 165100"/>
                <a:gd name="connsiteY1" fmla="*/ 0 h 803016"/>
                <a:gd name="connsiteX2" fmla="*/ 165100 w 165100"/>
                <a:gd name="connsiteY2" fmla="*/ 756366 h 803016"/>
                <a:gd name="connsiteX3" fmla="*/ 0 w 165100"/>
                <a:gd name="connsiteY3" fmla="*/ 803016 h 803016"/>
              </a:gdLst>
              <a:ahLst/>
              <a:cxnLst>
                <a:cxn ang="0">
                  <a:pos x="connsiteX0" y="connsiteY0"/>
                </a:cxn>
                <a:cxn ang="0">
                  <a:pos x="connsiteX1" y="connsiteY1"/>
                </a:cxn>
                <a:cxn ang="0">
                  <a:pos x="connsiteX2" y="connsiteY2"/>
                </a:cxn>
                <a:cxn ang="0">
                  <a:pos x="connsiteX3" y="connsiteY3"/>
                </a:cxn>
              </a:cxnLst>
              <a:rect l="l" t="t" r="r" b="b"/>
              <a:pathLst>
                <a:path w="165100" h="803016">
                  <a:moveTo>
                    <a:pt x="0" y="46650"/>
                  </a:moveTo>
                  <a:lnTo>
                    <a:pt x="165100" y="0"/>
                  </a:lnTo>
                  <a:lnTo>
                    <a:pt x="165100" y="756366"/>
                  </a:lnTo>
                  <a:lnTo>
                    <a:pt x="0" y="8030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rot="946676">
              <a:off x="3156670" y="3259996"/>
              <a:ext cx="165100" cy="820800"/>
            </a:xfrm>
            <a:custGeom>
              <a:avLst/>
              <a:gdLst>
                <a:gd name="connsiteX0" fmla="*/ 0 w 165100"/>
                <a:gd name="connsiteY0" fmla="*/ 46650 h 803016"/>
                <a:gd name="connsiteX1" fmla="*/ 165100 w 165100"/>
                <a:gd name="connsiteY1" fmla="*/ 0 h 803016"/>
                <a:gd name="connsiteX2" fmla="*/ 165100 w 165100"/>
                <a:gd name="connsiteY2" fmla="*/ 756366 h 803016"/>
                <a:gd name="connsiteX3" fmla="*/ 0 w 165100"/>
                <a:gd name="connsiteY3" fmla="*/ 803016 h 803016"/>
              </a:gdLst>
              <a:ahLst/>
              <a:cxnLst>
                <a:cxn ang="0">
                  <a:pos x="connsiteX0" y="connsiteY0"/>
                </a:cxn>
                <a:cxn ang="0">
                  <a:pos x="connsiteX1" y="connsiteY1"/>
                </a:cxn>
                <a:cxn ang="0">
                  <a:pos x="connsiteX2" y="connsiteY2"/>
                </a:cxn>
                <a:cxn ang="0">
                  <a:pos x="connsiteX3" y="connsiteY3"/>
                </a:cxn>
              </a:cxnLst>
              <a:rect l="l" t="t" r="r" b="b"/>
              <a:pathLst>
                <a:path w="165100" h="803016">
                  <a:moveTo>
                    <a:pt x="0" y="46650"/>
                  </a:moveTo>
                  <a:lnTo>
                    <a:pt x="165100" y="0"/>
                  </a:lnTo>
                  <a:lnTo>
                    <a:pt x="165100" y="756366"/>
                  </a:lnTo>
                  <a:lnTo>
                    <a:pt x="0" y="803016"/>
                  </a:lnTo>
                  <a:close/>
                </a:path>
              </a:pathLst>
            </a:custGeom>
            <a:grpFill/>
            <a:ln>
              <a:noFill/>
            </a:ln>
            <a:effectLst>
              <a:outerShdw blurRad="50800" dist="12700" dir="6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0" name="组合 19"/>
          <p:cNvGrpSpPr/>
          <p:nvPr>
            <p:custDataLst>
              <p:tags r:id="rId10"/>
            </p:custDataLst>
          </p:nvPr>
        </p:nvGrpSpPr>
        <p:grpSpPr>
          <a:xfrm>
            <a:off x="8469799" y="3718304"/>
            <a:ext cx="397565" cy="917396"/>
            <a:chOff x="4376770" y="3210304"/>
            <a:chExt cx="397565" cy="917396"/>
          </a:xfrm>
          <a:solidFill>
            <a:schemeClr val="accent5"/>
          </a:solidFill>
        </p:grpSpPr>
        <p:sp>
          <p:nvSpPr>
            <p:cNvPr id="9" name="矩形 8"/>
            <p:cNvSpPr/>
            <p:nvPr/>
          </p:nvSpPr>
          <p:spPr>
            <a:xfrm>
              <a:off x="4376770" y="3299491"/>
              <a:ext cx="165100" cy="745200"/>
            </a:xfrm>
            <a:prstGeom prst="rect">
              <a:avLst/>
            </a:prstGeom>
            <a:grpFill/>
            <a:ln>
              <a:noFill/>
            </a:ln>
            <a:effectLst>
              <a:outerShdw blurRad="50800" dist="127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任意多边形 50"/>
            <p:cNvSpPr/>
            <p:nvPr/>
          </p:nvSpPr>
          <p:spPr>
            <a:xfrm rot="19577384" flipH="1">
              <a:off x="4633589" y="3556267"/>
              <a:ext cx="140746" cy="571433"/>
            </a:xfrm>
            <a:custGeom>
              <a:avLst/>
              <a:gdLst>
                <a:gd name="connsiteX0" fmla="*/ 0 w 140625"/>
                <a:gd name="connsiteY0" fmla="*/ 34686 h 568792"/>
                <a:gd name="connsiteX1" fmla="*/ 0 w 140625"/>
                <a:gd name="connsiteY1" fmla="*/ 568792 h 568792"/>
                <a:gd name="connsiteX2" fmla="*/ 41733 w 140625"/>
                <a:gd name="connsiteY2" fmla="*/ 547251 h 568792"/>
                <a:gd name="connsiteX3" fmla="*/ 140625 w 140625"/>
                <a:gd name="connsiteY3" fmla="*/ 481273 h 568792"/>
                <a:gd name="connsiteX4" fmla="*/ 140625 w 140625"/>
                <a:gd name="connsiteY4" fmla="*/ 0 h 568792"/>
                <a:gd name="connsiteX0-1" fmla="*/ 3299 w 143924"/>
                <a:gd name="connsiteY0-2" fmla="*/ 34686 h 576719"/>
                <a:gd name="connsiteX1-3" fmla="*/ 0 w 143924"/>
                <a:gd name="connsiteY1-4" fmla="*/ 576719 h 576719"/>
                <a:gd name="connsiteX2-5" fmla="*/ 45032 w 143924"/>
                <a:gd name="connsiteY2-6" fmla="*/ 547251 h 576719"/>
                <a:gd name="connsiteX3-7" fmla="*/ 143924 w 143924"/>
                <a:gd name="connsiteY3-8" fmla="*/ 481273 h 576719"/>
                <a:gd name="connsiteX4-9" fmla="*/ 143924 w 143924"/>
                <a:gd name="connsiteY4-10" fmla="*/ 0 h 576719"/>
                <a:gd name="connsiteX5" fmla="*/ 3299 w 143924"/>
                <a:gd name="connsiteY5" fmla="*/ 34686 h 576719"/>
                <a:gd name="connsiteX0-11" fmla="*/ 121 w 140746"/>
                <a:gd name="connsiteY0-12" fmla="*/ 34686 h 571433"/>
                <a:gd name="connsiteX1-13" fmla="*/ 4745 w 140746"/>
                <a:gd name="connsiteY1-14" fmla="*/ 571433 h 571433"/>
                <a:gd name="connsiteX2-15" fmla="*/ 41854 w 140746"/>
                <a:gd name="connsiteY2-16" fmla="*/ 547251 h 571433"/>
                <a:gd name="connsiteX3-17" fmla="*/ 140746 w 140746"/>
                <a:gd name="connsiteY3-18" fmla="*/ 481273 h 571433"/>
                <a:gd name="connsiteX4-19" fmla="*/ 140746 w 140746"/>
                <a:gd name="connsiteY4-20" fmla="*/ 0 h 571433"/>
                <a:gd name="connsiteX5-21" fmla="*/ 121 w 140746"/>
                <a:gd name="connsiteY5-22" fmla="*/ 34686 h 571433"/>
              </a:gdLst>
              <a:ahLst/>
              <a:cxnLst>
                <a:cxn ang="0">
                  <a:pos x="connsiteX0-11" y="connsiteY0-12"/>
                </a:cxn>
                <a:cxn ang="0">
                  <a:pos x="connsiteX1-13" y="connsiteY1-14"/>
                </a:cxn>
                <a:cxn ang="0">
                  <a:pos x="connsiteX2-15" y="connsiteY2-16"/>
                </a:cxn>
                <a:cxn ang="0">
                  <a:pos x="connsiteX3-17" y="connsiteY3-18"/>
                </a:cxn>
                <a:cxn ang="0">
                  <a:pos x="connsiteX4-19" y="connsiteY4-20"/>
                </a:cxn>
                <a:cxn ang="0">
                  <a:pos x="connsiteX5-21" y="connsiteY5-22"/>
                </a:cxn>
              </a:cxnLst>
              <a:rect l="l" t="t" r="r" b="b"/>
              <a:pathLst>
                <a:path w="140746" h="571433">
                  <a:moveTo>
                    <a:pt x="121" y="34686"/>
                  </a:moveTo>
                  <a:cubicBezTo>
                    <a:pt x="-979" y="215364"/>
                    <a:pt x="5845" y="390755"/>
                    <a:pt x="4745" y="571433"/>
                  </a:cubicBezTo>
                  <a:lnTo>
                    <a:pt x="41854" y="547251"/>
                  </a:lnTo>
                  <a:lnTo>
                    <a:pt x="140746" y="481273"/>
                  </a:lnTo>
                  <a:lnTo>
                    <a:pt x="140746" y="0"/>
                  </a:lnTo>
                  <a:lnTo>
                    <a:pt x="121" y="346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任意多边形 51"/>
            <p:cNvSpPr/>
            <p:nvPr/>
          </p:nvSpPr>
          <p:spPr>
            <a:xfrm rot="2022616" flipH="1" flipV="1">
              <a:off x="4627500" y="3210304"/>
              <a:ext cx="140625" cy="572703"/>
            </a:xfrm>
            <a:custGeom>
              <a:avLst/>
              <a:gdLst>
                <a:gd name="connsiteX0" fmla="*/ 140625 w 140625"/>
                <a:gd name="connsiteY0" fmla="*/ 478871 h 567419"/>
                <a:gd name="connsiteX1" fmla="*/ 34632 w 140625"/>
                <a:gd name="connsiteY1" fmla="*/ 549587 h 567419"/>
                <a:gd name="connsiteX2" fmla="*/ 0 w 140625"/>
                <a:gd name="connsiteY2" fmla="*/ 567419 h 567419"/>
                <a:gd name="connsiteX3" fmla="*/ 0 w 140625"/>
                <a:gd name="connsiteY3" fmla="*/ 34602 h 567419"/>
                <a:gd name="connsiteX4" fmla="*/ 140625 w 140625"/>
                <a:gd name="connsiteY4" fmla="*/ 0 h 567419"/>
                <a:gd name="connsiteX0-1" fmla="*/ 140625 w 140625"/>
                <a:gd name="connsiteY0-2" fmla="*/ 478871 h 567419"/>
                <a:gd name="connsiteX1-3" fmla="*/ 34632 w 140625"/>
                <a:gd name="connsiteY1-4" fmla="*/ 549587 h 567419"/>
                <a:gd name="connsiteX2-5" fmla="*/ 0 w 140625"/>
                <a:gd name="connsiteY2-6" fmla="*/ 567419 h 567419"/>
                <a:gd name="connsiteX3-7" fmla="*/ 0 w 140625"/>
                <a:gd name="connsiteY3-8" fmla="*/ 34602 h 567419"/>
                <a:gd name="connsiteX4-9" fmla="*/ 140625 w 140625"/>
                <a:gd name="connsiteY4-10" fmla="*/ 0 h 567419"/>
                <a:gd name="connsiteX5" fmla="*/ 140625 w 140625"/>
                <a:gd name="connsiteY5" fmla="*/ 478871 h 567419"/>
                <a:gd name="connsiteX0-11" fmla="*/ 140625 w 140625"/>
                <a:gd name="connsiteY0-12" fmla="*/ 478871 h 572703"/>
                <a:gd name="connsiteX1-13" fmla="*/ 34632 w 140625"/>
                <a:gd name="connsiteY1-14" fmla="*/ 549587 h 572703"/>
                <a:gd name="connsiteX2-15" fmla="*/ 662 w 140625"/>
                <a:gd name="connsiteY2-16" fmla="*/ 572703 h 572703"/>
                <a:gd name="connsiteX3-17" fmla="*/ 0 w 140625"/>
                <a:gd name="connsiteY3-18" fmla="*/ 34602 h 572703"/>
                <a:gd name="connsiteX4-19" fmla="*/ 140625 w 140625"/>
                <a:gd name="connsiteY4-20" fmla="*/ 0 h 572703"/>
                <a:gd name="connsiteX5-21" fmla="*/ 140625 w 140625"/>
                <a:gd name="connsiteY5-22" fmla="*/ 478871 h 572703"/>
              </a:gdLst>
              <a:ahLst/>
              <a:cxnLst>
                <a:cxn ang="0">
                  <a:pos x="connsiteX0-11" y="connsiteY0-12"/>
                </a:cxn>
                <a:cxn ang="0">
                  <a:pos x="connsiteX1-13" y="connsiteY1-14"/>
                </a:cxn>
                <a:cxn ang="0">
                  <a:pos x="connsiteX2-15" y="connsiteY2-16"/>
                </a:cxn>
                <a:cxn ang="0">
                  <a:pos x="connsiteX3-17" y="connsiteY3-18"/>
                </a:cxn>
                <a:cxn ang="0">
                  <a:pos x="connsiteX4-19" y="connsiteY4-20"/>
                </a:cxn>
                <a:cxn ang="0">
                  <a:pos x="connsiteX5-21" y="connsiteY5-22"/>
                </a:cxn>
              </a:cxnLst>
              <a:rect l="l" t="t" r="r" b="b"/>
              <a:pathLst>
                <a:path w="140625" h="572703">
                  <a:moveTo>
                    <a:pt x="140625" y="478871"/>
                  </a:moveTo>
                  <a:lnTo>
                    <a:pt x="34632" y="549587"/>
                  </a:lnTo>
                  <a:lnTo>
                    <a:pt x="662" y="572703"/>
                  </a:lnTo>
                  <a:cubicBezTo>
                    <a:pt x="441" y="393336"/>
                    <a:pt x="221" y="213969"/>
                    <a:pt x="0" y="34602"/>
                  </a:cubicBezTo>
                  <a:lnTo>
                    <a:pt x="140625" y="0"/>
                  </a:lnTo>
                  <a:lnTo>
                    <a:pt x="140625" y="4788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1" name="组合 20"/>
          <p:cNvGrpSpPr/>
          <p:nvPr>
            <p:custDataLst>
              <p:tags r:id="rId11"/>
            </p:custDataLst>
          </p:nvPr>
        </p:nvGrpSpPr>
        <p:grpSpPr>
          <a:xfrm>
            <a:off x="9039340" y="3748226"/>
            <a:ext cx="528705" cy="884626"/>
            <a:chOff x="4946311" y="3240225"/>
            <a:chExt cx="528705" cy="884627"/>
          </a:xfrm>
          <a:solidFill>
            <a:schemeClr val="accent3"/>
          </a:solidFill>
        </p:grpSpPr>
        <p:sp>
          <p:nvSpPr>
            <p:cNvPr id="12" name="矩形 11"/>
            <p:cNvSpPr/>
            <p:nvPr/>
          </p:nvSpPr>
          <p:spPr>
            <a:xfrm>
              <a:off x="4997973" y="3299491"/>
              <a:ext cx="477043" cy="165100"/>
            </a:xfrm>
            <a:prstGeom prst="rect">
              <a:avLst/>
            </a:prstGeom>
            <a:grpFill/>
            <a:ln>
              <a:noFill/>
            </a:ln>
            <a:effectLst>
              <a:outerShdw blurRad="25400" dist="12700" dir="10800000" algn="t"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4946311" y="3879722"/>
              <a:ext cx="456475" cy="165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任意多边形 54"/>
            <p:cNvSpPr/>
            <p:nvPr/>
          </p:nvSpPr>
          <p:spPr>
            <a:xfrm rot="19318059" flipH="1">
              <a:off x="5109070" y="3240225"/>
              <a:ext cx="172591" cy="884627"/>
            </a:xfrm>
            <a:custGeom>
              <a:avLst/>
              <a:gdLst>
                <a:gd name="connsiteX0" fmla="*/ 26795 w 172591"/>
                <a:gd name="connsiteY0" fmla="*/ 0 h 884627"/>
                <a:gd name="connsiteX1" fmla="*/ 0 w 172591"/>
                <a:gd name="connsiteY1" fmla="*/ 20959 h 884627"/>
                <a:gd name="connsiteX2" fmla="*/ 0 w 172591"/>
                <a:gd name="connsiteY2" fmla="*/ 814160 h 884627"/>
                <a:gd name="connsiteX3" fmla="*/ 106651 w 172591"/>
                <a:gd name="connsiteY3" fmla="*/ 884627 h 884627"/>
                <a:gd name="connsiteX4" fmla="*/ 172591 w 172591"/>
                <a:gd name="connsiteY4" fmla="*/ 832304 h 884627"/>
                <a:gd name="connsiteX5" fmla="*/ 172591 w 172591"/>
                <a:gd name="connsiteY5" fmla="*/ 96332 h 88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1" h="884627">
                  <a:moveTo>
                    <a:pt x="26795" y="0"/>
                  </a:moveTo>
                  <a:lnTo>
                    <a:pt x="0" y="20959"/>
                  </a:lnTo>
                  <a:lnTo>
                    <a:pt x="0" y="814160"/>
                  </a:lnTo>
                  <a:lnTo>
                    <a:pt x="106651" y="884627"/>
                  </a:lnTo>
                  <a:lnTo>
                    <a:pt x="172591" y="832304"/>
                  </a:lnTo>
                  <a:lnTo>
                    <a:pt x="172591" y="96332"/>
                  </a:lnTo>
                  <a:close/>
                </a:path>
              </a:pathLst>
            </a:custGeom>
            <a:grpFill/>
            <a:ln>
              <a:noFill/>
            </a:ln>
            <a:effectLst>
              <a:outerShdw blurRad="508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2" name="组合 21"/>
          <p:cNvGrpSpPr/>
          <p:nvPr>
            <p:custDataLst>
              <p:tags r:id="rId12"/>
            </p:custDataLst>
          </p:nvPr>
        </p:nvGrpSpPr>
        <p:grpSpPr>
          <a:xfrm>
            <a:off x="9820928" y="3807492"/>
            <a:ext cx="165100" cy="745331"/>
            <a:chOff x="5727900" y="3299491"/>
            <a:chExt cx="165100" cy="745331"/>
          </a:xfrm>
          <a:solidFill>
            <a:schemeClr val="accent2"/>
          </a:solidFill>
        </p:grpSpPr>
        <p:sp>
          <p:nvSpPr>
            <p:cNvPr id="10" name="矩形 9"/>
            <p:cNvSpPr/>
            <p:nvPr/>
          </p:nvSpPr>
          <p:spPr>
            <a:xfrm>
              <a:off x="5727900" y="3299491"/>
              <a:ext cx="165100" cy="536943"/>
            </a:xfrm>
            <a:prstGeom prst="rect">
              <a:avLst/>
            </a:prstGeom>
            <a:grpFill/>
            <a:ln>
              <a:noFill/>
            </a:ln>
            <a:effectLst>
              <a:outerShdw blurRad="254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椭圆 34"/>
            <p:cNvSpPr/>
            <p:nvPr/>
          </p:nvSpPr>
          <p:spPr>
            <a:xfrm>
              <a:off x="5727900" y="3879722"/>
              <a:ext cx="165100" cy="165100"/>
            </a:xfrm>
            <a:prstGeom prst="ellipse">
              <a:avLst/>
            </a:prstGeom>
            <a:grpFill/>
            <a:ln>
              <a:noFill/>
            </a:ln>
            <a:effectLst>
              <a:outerShdw blurRad="25400" dist="127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7" name="组合 16"/>
          <p:cNvGrpSpPr/>
          <p:nvPr>
            <p:custDataLst>
              <p:tags r:id="rId13"/>
            </p:custDataLst>
          </p:nvPr>
        </p:nvGrpSpPr>
        <p:grpSpPr>
          <a:xfrm>
            <a:off x="7772237" y="3722366"/>
            <a:ext cx="547688" cy="904311"/>
            <a:chOff x="3679209" y="3214366"/>
            <a:chExt cx="547688" cy="904312"/>
          </a:xfrm>
          <a:solidFill>
            <a:schemeClr val="accent1"/>
          </a:solidFill>
        </p:grpSpPr>
        <p:sp>
          <p:nvSpPr>
            <p:cNvPr id="7" name="矩形 6"/>
            <p:cNvSpPr/>
            <p:nvPr/>
          </p:nvSpPr>
          <p:spPr>
            <a:xfrm>
              <a:off x="3679209" y="3299491"/>
              <a:ext cx="165100" cy="745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任意多边形 25"/>
            <p:cNvSpPr/>
            <p:nvPr/>
          </p:nvSpPr>
          <p:spPr>
            <a:xfrm rot="19848040" flipH="1">
              <a:off x="3864430" y="3214366"/>
              <a:ext cx="169748" cy="904312"/>
            </a:xfrm>
            <a:custGeom>
              <a:avLst/>
              <a:gdLst>
                <a:gd name="connsiteX0" fmla="*/ 141593 w 165100"/>
                <a:gd name="connsiteY0" fmla="*/ 0 h 904312"/>
                <a:gd name="connsiteX1" fmla="*/ 0 w 165100"/>
                <a:gd name="connsiteY1" fmla="*/ 79132 h 904312"/>
                <a:gd name="connsiteX2" fmla="*/ 0 w 165100"/>
                <a:gd name="connsiteY2" fmla="*/ 868605 h 904312"/>
                <a:gd name="connsiteX3" fmla="*/ 19955 w 165100"/>
                <a:gd name="connsiteY3" fmla="*/ 904312 h 904312"/>
                <a:gd name="connsiteX4" fmla="*/ 165100 w 165100"/>
                <a:gd name="connsiteY4" fmla="*/ 823196 h 904312"/>
                <a:gd name="connsiteX5" fmla="*/ 165100 w 165100"/>
                <a:gd name="connsiteY5" fmla="*/ 42063 h 904312"/>
                <a:gd name="connsiteX0-1" fmla="*/ 141593 w 169748"/>
                <a:gd name="connsiteY0-2" fmla="*/ 0 h 904312"/>
                <a:gd name="connsiteX1-3" fmla="*/ 0 w 169748"/>
                <a:gd name="connsiteY1-4" fmla="*/ 79132 h 904312"/>
                <a:gd name="connsiteX2-5" fmla="*/ 0 w 169748"/>
                <a:gd name="connsiteY2-6" fmla="*/ 868605 h 904312"/>
                <a:gd name="connsiteX3-7" fmla="*/ 19955 w 169748"/>
                <a:gd name="connsiteY3-8" fmla="*/ 904312 h 904312"/>
                <a:gd name="connsiteX4-9" fmla="*/ 169748 w 169748"/>
                <a:gd name="connsiteY4-10" fmla="*/ 831511 h 904312"/>
                <a:gd name="connsiteX5-11" fmla="*/ 165100 w 169748"/>
                <a:gd name="connsiteY5-12" fmla="*/ 42063 h 904312"/>
                <a:gd name="connsiteX6" fmla="*/ 141593 w 169748"/>
                <a:gd name="connsiteY6" fmla="*/ 0 h 9043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 y="connsiteY6"/>
                </a:cxn>
              </a:cxnLst>
              <a:rect l="l" t="t" r="r" b="b"/>
              <a:pathLst>
                <a:path w="169748" h="904312">
                  <a:moveTo>
                    <a:pt x="141593" y="0"/>
                  </a:moveTo>
                  <a:lnTo>
                    <a:pt x="0" y="79132"/>
                  </a:lnTo>
                  <a:lnTo>
                    <a:pt x="0" y="868605"/>
                  </a:lnTo>
                  <a:lnTo>
                    <a:pt x="19955" y="904312"/>
                  </a:lnTo>
                  <a:lnTo>
                    <a:pt x="169748" y="831511"/>
                  </a:lnTo>
                  <a:cubicBezTo>
                    <a:pt x="168199" y="568362"/>
                    <a:pt x="166649" y="305212"/>
                    <a:pt x="165100" y="42063"/>
                  </a:cubicBezTo>
                  <a:lnTo>
                    <a:pt x="141593" y="0"/>
                  </a:lnTo>
                  <a:close/>
                </a:path>
              </a:pathLst>
            </a:custGeom>
            <a:grpFill/>
            <a:ln>
              <a:noFill/>
            </a:ln>
            <a:effectLst>
              <a:outerShdw blurRad="50800" dist="12700" dir="60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4061797" y="3297485"/>
              <a:ext cx="165100" cy="745885"/>
            </a:xfrm>
            <a:prstGeom prst="rect">
              <a:avLst/>
            </a:prstGeom>
            <a:grpFill/>
            <a:ln>
              <a:noFill/>
            </a:ln>
            <a:effectLst>
              <a:outerShdw blurRad="50800" dist="12700" dir="108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71" name="直接连接符 70"/>
          <p:cNvCxnSpPr/>
          <p:nvPr>
            <p:custDataLst>
              <p:tags r:id="rId14"/>
            </p:custDataLst>
          </p:nvPr>
        </p:nvCxnSpPr>
        <p:spPr>
          <a:xfrm>
            <a:off x="0" y="4549775"/>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txBox="1">
            <a:spLocks noChangeArrowheads="1"/>
          </p:cNvSpPr>
          <p:nvPr>
            <p:custDataLst>
              <p:tags r:id="rId2"/>
            </p:custDataLst>
          </p:nvPr>
        </p:nvSpPr>
        <p:spPr bwMode="auto">
          <a:xfrm>
            <a:off x="3000375" y="3070225"/>
            <a:ext cx="8985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72000" bIns="0" anchor="ctr">
            <a:normAutofit fontScale="92500"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r" defTabSz="914400" rtl="0" eaLnBrk="1" latinLnBrk="0" hangingPunct="1">
              <a:spcBef>
                <a:spcPct val="0"/>
              </a:spcBef>
              <a:spcAft>
                <a:spcPts val="0"/>
              </a:spcAft>
              <a:buClrTx/>
              <a:buSzTx/>
              <a:buFontTx/>
              <a:buNone/>
              <a:defRPr/>
            </a:pPr>
            <a:r>
              <a:rPr kumimoji="0" lang="en-US" altLang="zh-CN" sz="5400" b="0" i="0" u="none" strike="noStrike" kern="1200" cap="none" spc="0" normalizeH="0" baseline="0" noProof="0" smtClean="0">
                <a:ln>
                  <a:noFill/>
                </a:ln>
                <a:solidFill>
                  <a:schemeClr val="tx1"/>
                </a:solidFill>
                <a:effectLst/>
                <a:uLnTx/>
                <a:uFillTx/>
                <a:latin typeface="+mn-lt"/>
                <a:ea typeface="+mn-ea"/>
                <a:cs typeface="Arial" pitchFamily="34" charset="0"/>
              </a:rPr>
              <a:t>1</a:t>
            </a:r>
            <a:endParaRPr kumimoji="0" lang="zh-CN" altLang="en-US" sz="5400" b="0" i="0" u="none" strike="noStrike" kern="1200" cap="none" spc="0" normalizeH="0" baseline="0" noProof="0">
              <a:ln>
                <a:noFill/>
              </a:ln>
              <a:solidFill>
                <a:schemeClr val="tx1"/>
              </a:solidFill>
              <a:effectLst/>
              <a:uLnTx/>
              <a:uFillTx/>
              <a:latin typeface="+mn-lt"/>
              <a:ea typeface="+mn-ea"/>
              <a:cs typeface="Arial" pitchFamily="34" charset="0"/>
            </a:endParaRPr>
          </a:p>
        </p:txBody>
      </p:sp>
      <p:sp>
        <p:nvSpPr>
          <p:cNvPr id="3" name="MH_Title"/>
          <p:cNvSpPr/>
          <p:nvPr>
            <p:custDataLst>
              <p:tags r:id="rId3"/>
            </p:custDataLst>
          </p:nvPr>
        </p:nvSpPr>
        <p:spPr>
          <a:xfrm>
            <a:off x="4791710" y="3070225"/>
            <a:ext cx="4276090" cy="63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3200" b="0" i="0" u="none" strike="noStrike" kern="1200" cap="none" spc="0" normalizeH="0" baseline="0" noProof="0" smtClean="0">
                <a:ln>
                  <a:noFill/>
                </a:ln>
                <a:solidFill>
                  <a:srgbClr val="FFFFFF"/>
                </a:solidFill>
                <a:effectLst/>
                <a:uLnTx/>
                <a:uFillTx/>
                <a:latin typeface="+mn-lt"/>
                <a:ea typeface="+mn-ea"/>
                <a:cs typeface="+mn-cs"/>
              </a:rPr>
              <a:t> </a:t>
            </a:r>
            <a:r>
              <a:rPr kumimoji="0" lang="zh-CN" sz="3200" b="0" i="0" u="none" strike="noStrike" kern="1200" cap="none" spc="0" normalizeH="0" baseline="0" noProof="0" smtClean="0">
                <a:ln>
                  <a:noFill/>
                </a:ln>
                <a:solidFill>
                  <a:srgbClr val="FFFFFF"/>
                </a:solidFill>
                <a:effectLst/>
                <a:uLnTx/>
                <a:uFillTx/>
                <a:latin typeface="+mn-lt"/>
                <a:ea typeface="+mn-ea"/>
                <a:cs typeface="+mn-cs"/>
              </a:rPr>
              <a:t>何谓调查</a:t>
            </a:r>
            <a:endParaRPr kumimoji="0" lang="zh-CN" sz="32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4" name="MH_Others_1"/>
          <p:cNvCxnSpPr/>
          <p:nvPr>
            <p:custDataLst>
              <p:tags r:id="rId4"/>
            </p:custDataLst>
          </p:nvPr>
        </p:nvCxnSpPr>
        <p:spPr>
          <a:xfrm>
            <a:off x="3384550" y="3787775"/>
            <a:ext cx="5807075" cy="0"/>
          </a:xfrm>
          <a:prstGeom prst="line">
            <a:avLst/>
          </a:prstGeom>
          <a:ln w="22225">
            <a:solidFill>
              <a:srgbClr val="DDDDDD"/>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lstStyle/>
          <a:p>
            <a:r>
              <a:rPr lang="zh-CN" altLang="en-US" dirty="0"/>
              <a:t>何谓调查</a:t>
            </a:r>
          </a:p>
        </p:txBody>
      </p:sp>
      <p:sp>
        <p:nvSpPr>
          <p:cNvPr id="19459" name="内容占位符 2"/>
          <p:cNvSpPr>
            <a:spLocks noGrp="1"/>
          </p:cNvSpPr>
          <p:nvPr>
            <p:ph idx="1"/>
          </p:nvPr>
        </p:nvSpPr>
        <p:spPr>
          <a:ln/>
        </p:spPr>
        <p:txBody>
          <a:bodyPr vert="horz" wrap="square" lIns="91440" tIns="45720" rIns="91440" bIns="45720" anchor="t"/>
          <a:lstStyle/>
          <a:p>
            <a:r>
              <a:rPr dirty="0"/>
              <a:t>调查的定义</a:t>
            </a:r>
          </a:p>
          <a:p>
            <a:pPr lvl="1"/>
            <a:endParaRPr lang="zh-CN" dirty="0"/>
          </a:p>
          <a:p>
            <a:pPr lvl="1"/>
            <a:endParaRPr lang="zh-CN" dirty="0"/>
          </a:p>
          <a:p>
            <a:pPr lvl="1"/>
            <a:endParaRPr lang="zh-CN" dirty="0"/>
          </a:p>
          <a:p>
            <a:pPr lvl="1"/>
            <a:r>
              <a:rPr lang="zh-CN" dirty="0"/>
              <a:t>       调查是裁判当主动发现有疑似违规事宜，或者经他人举报有违规事宜时，采取一定的问询方式，并结合一定的技巧，厘清事情真相，并采取规定的措施进行救济的整个过程。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何谓调查</a:t>
            </a:r>
          </a:p>
        </p:txBody>
      </p:sp>
      <p:sp>
        <p:nvSpPr>
          <p:cNvPr id="19459" name="内容占位符 2"/>
          <p:cNvSpPr>
            <a:spLocks noGrp="1"/>
          </p:cNvSpPr>
          <p:nvPr>
            <p:ph idx="1"/>
          </p:nvPr>
        </p:nvSpPr>
        <p:spPr>
          <a:xfrm>
            <a:off x="1755458" y="1133475"/>
            <a:ext cx="10488612" cy="5100638"/>
          </a:xfrm>
        </p:spPr>
        <p:txBody>
          <a:bodyPr vert="horz" wrap="square" lIns="91440" tIns="45720" rIns="91440" bIns="45720" anchor="t"/>
          <a:lstStyle/>
          <a:p>
            <a:r>
              <a:rPr dirty="0"/>
              <a:t>调查的场合</a:t>
            </a:r>
            <a:r>
              <a:rPr dirty="0" smtClean="0"/>
              <a:t>：</a:t>
            </a:r>
            <a:r>
              <a:rPr lang="zh-CN" altLang="en-US" dirty="0" smtClean="0"/>
              <a:t>以人数做区分</a:t>
            </a:r>
            <a:endParaRPr lang="en-US" altLang="zh-CN" dirty="0" smtClean="0"/>
          </a:p>
          <a:p>
            <a:endParaRPr lang="zh-CN" dirty="0"/>
          </a:p>
          <a:p>
            <a:pPr lvl="1"/>
            <a:r>
              <a:rPr lang="zh-CN" dirty="0"/>
              <a:t>根据</a:t>
            </a:r>
            <a:r>
              <a:rPr lang="zh-CN" dirty="0" smtClean="0"/>
              <a:t>调查</a:t>
            </a:r>
            <a:r>
              <a:rPr lang="zh-CN" altLang="en-US" dirty="0" smtClean="0"/>
              <a:t>所涉及的对象数量，分为</a:t>
            </a:r>
            <a:r>
              <a:rPr lang="zh-CN" dirty="0" smtClean="0"/>
              <a:t>：</a:t>
            </a:r>
            <a:endParaRPr lang="zh-CN" dirty="0"/>
          </a:p>
          <a:p>
            <a:pPr lvl="1"/>
            <a:r>
              <a:rPr lang="en-US" altLang="zh-CN" dirty="0"/>
              <a:t>1.    </a:t>
            </a:r>
            <a:r>
              <a:rPr lang="zh-CN" altLang="en-US" dirty="0" smtClean="0"/>
              <a:t>一对一调查</a:t>
            </a:r>
            <a:endParaRPr lang="en-US" altLang="zh-CN" dirty="0" smtClean="0"/>
          </a:p>
          <a:p>
            <a:pPr lvl="1"/>
            <a:r>
              <a:rPr lang="en-US" altLang="zh-CN" dirty="0" smtClean="0"/>
              <a:t>2</a:t>
            </a:r>
            <a:r>
              <a:rPr lang="en-US" altLang="zh-CN" dirty="0"/>
              <a:t>.    </a:t>
            </a:r>
            <a:r>
              <a:rPr lang="zh-CN" altLang="en-US" dirty="0" smtClean="0"/>
              <a:t>对局调查</a:t>
            </a:r>
            <a:endParaRPr lang="en-US" altLang="zh-CN" dirty="0" smtClean="0"/>
          </a:p>
          <a:p>
            <a:pPr lvl="1"/>
            <a:r>
              <a:rPr lang="en-US" altLang="zh-CN" dirty="0" smtClean="0"/>
              <a:t>3</a:t>
            </a:r>
            <a:r>
              <a:rPr lang="en-US" altLang="zh-CN" dirty="0"/>
              <a:t>.    </a:t>
            </a:r>
            <a:r>
              <a:rPr lang="zh-CN" altLang="en-US" dirty="0"/>
              <a:t>多人型</a:t>
            </a:r>
            <a:r>
              <a:rPr lang="zh-CN" altLang="en-US" dirty="0" smtClean="0"/>
              <a:t>调查</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何谓调查</a:t>
            </a:r>
          </a:p>
        </p:txBody>
      </p:sp>
      <p:sp>
        <p:nvSpPr>
          <p:cNvPr id="19459" name="内容占位符 2"/>
          <p:cNvSpPr>
            <a:spLocks noGrp="1"/>
          </p:cNvSpPr>
          <p:nvPr>
            <p:ph idx="1"/>
          </p:nvPr>
        </p:nvSpPr>
        <p:spPr>
          <a:xfrm>
            <a:off x="1702118" y="1133475"/>
            <a:ext cx="10488612" cy="5100638"/>
          </a:xfrm>
        </p:spPr>
        <p:txBody>
          <a:bodyPr vert="horz" wrap="square" lIns="91440" tIns="45720" rIns="91440" bIns="45720" anchor="t"/>
          <a:lstStyle/>
          <a:p>
            <a:r>
              <a:rPr dirty="0"/>
              <a:t>调查的场合：按形式来分</a:t>
            </a:r>
          </a:p>
          <a:p>
            <a:pPr lvl="1"/>
            <a:endParaRPr lang="zh-CN" dirty="0"/>
          </a:p>
          <a:p>
            <a:pPr lvl="1"/>
            <a:r>
              <a:rPr lang="zh-CN" dirty="0"/>
              <a:t>根据调查的形式不同，调查可以分为以下几种：</a:t>
            </a:r>
          </a:p>
          <a:p>
            <a:pPr lvl="1"/>
            <a:r>
              <a:rPr lang="en-US" altLang="zh-CN" dirty="0"/>
              <a:t>1.    </a:t>
            </a:r>
            <a:r>
              <a:rPr lang="zh-CN" altLang="en-US" dirty="0"/>
              <a:t>确认型调查</a:t>
            </a:r>
          </a:p>
          <a:p>
            <a:pPr lvl="1"/>
            <a:r>
              <a:rPr lang="zh-CN" altLang="en-US" dirty="0"/>
              <a:t>调查的目的是为了确认某种事实是否存在；</a:t>
            </a:r>
          </a:p>
          <a:p>
            <a:pPr lvl="1"/>
            <a:r>
              <a:rPr lang="en-US" altLang="zh-CN" dirty="0"/>
              <a:t>2.    </a:t>
            </a:r>
            <a:r>
              <a:rPr lang="zh-CN" altLang="en-US" dirty="0"/>
              <a:t>修正型调查</a:t>
            </a:r>
          </a:p>
          <a:p>
            <a:pPr lvl="1"/>
            <a:r>
              <a:rPr lang="zh-CN" altLang="en-US" dirty="0"/>
              <a:t>调查的目的是查找错误原因，并援引</a:t>
            </a:r>
            <a:r>
              <a:rPr lang="en-US" altLang="zh-CN" dirty="0"/>
              <a:t>IPG</a:t>
            </a:r>
            <a:r>
              <a:rPr lang="zh-CN" altLang="en-US" dirty="0"/>
              <a:t>进行错误修正；</a:t>
            </a:r>
          </a:p>
          <a:p>
            <a:pPr lvl="1"/>
            <a:r>
              <a:rPr lang="en-US" altLang="zh-CN" dirty="0"/>
              <a:t>3.    </a:t>
            </a:r>
            <a:r>
              <a:rPr lang="zh-CN" altLang="en-US" dirty="0"/>
              <a:t>作弊型调查</a:t>
            </a:r>
          </a:p>
          <a:p>
            <a:pPr lvl="1"/>
            <a:r>
              <a:rPr lang="zh-CN" altLang="en-US" dirty="0"/>
              <a:t>调查的目的是查明是否有可能的作弊行为存在，并予以</a:t>
            </a:r>
            <a:r>
              <a:rPr lang="en-US" altLang="zh-CN" dirty="0"/>
              <a:t>DQ</a:t>
            </a:r>
            <a:r>
              <a:rPr lang="zh-CN" alt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何谓调查</a:t>
            </a:r>
          </a:p>
        </p:txBody>
      </p:sp>
      <p:sp>
        <p:nvSpPr>
          <p:cNvPr id="19459" name="内容占位符 2"/>
          <p:cNvSpPr>
            <a:spLocks noGrp="1"/>
          </p:cNvSpPr>
          <p:nvPr>
            <p:ph idx="1"/>
          </p:nvPr>
        </p:nvSpPr>
        <p:spPr>
          <a:xfrm>
            <a:off x="1702118" y="1133475"/>
            <a:ext cx="10488612" cy="5100638"/>
          </a:xfrm>
        </p:spPr>
        <p:txBody>
          <a:bodyPr vert="horz" wrap="square" lIns="91440" tIns="45720" rIns="91440" bIns="45720" anchor="t"/>
          <a:lstStyle/>
          <a:p>
            <a:r>
              <a:rPr dirty="0"/>
              <a:t>调查的场合：按结果来分</a:t>
            </a:r>
          </a:p>
          <a:p>
            <a:pPr lvl="1"/>
            <a:endParaRPr lang="zh-CN" dirty="0"/>
          </a:p>
          <a:p>
            <a:pPr lvl="1"/>
            <a:r>
              <a:rPr lang="zh-CN" dirty="0"/>
              <a:t>根据调查的结果不同，调查可以分为以下几种：</a:t>
            </a:r>
          </a:p>
          <a:p>
            <a:pPr lvl="1"/>
            <a:r>
              <a:rPr lang="en-US" altLang="zh-CN" dirty="0"/>
              <a:t>1.    </a:t>
            </a:r>
            <a:r>
              <a:rPr lang="zh-CN" altLang="en-US" dirty="0" smtClean="0"/>
              <a:t>有判罚</a:t>
            </a:r>
            <a:endParaRPr lang="en-US" altLang="zh-CN" dirty="0" smtClean="0"/>
          </a:p>
          <a:p>
            <a:pPr lvl="1"/>
            <a:r>
              <a:rPr lang="en-US" altLang="zh-CN" dirty="0" smtClean="0"/>
              <a:t>2</a:t>
            </a:r>
            <a:r>
              <a:rPr lang="en-US" altLang="zh-CN" dirty="0"/>
              <a:t>.    </a:t>
            </a:r>
            <a:r>
              <a:rPr lang="zh-CN" altLang="en-US" dirty="0" smtClean="0"/>
              <a:t>没有判罚</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
          <p:cNvSpPr txBox="1">
            <a:spLocks noChangeArrowheads="1"/>
          </p:cNvSpPr>
          <p:nvPr>
            <p:custDataLst>
              <p:tags r:id="rId2"/>
            </p:custDataLst>
          </p:nvPr>
        </p:nvSpPr>
        <p:spPr bwMode="auto">
          <a:xfrm>
            <a:off x="3000375" y="3070225"/>
            <a:ext cx="8985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72000" bIns="0" anchor="ctr">
            <a:normAutofit fontScale="97500"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marL="0" marR="0" lvl="0" indent="0" algn="r" defTabSz="914400" rtl="0" eaLnBrk="1" latinLnBrk="0" hangingPunct="1">
              <a:spcBef>
                <a:spcPct val="0"/>
              </a:spcBef>
              <a:spcAft>
                <a:spcPts val="0"/>
              </a:spcAft>
              <a:buClrTx/>
              <a:buSzTx/>
              <a:buFontTx/>
              <a:buNone/>
              <a:defRPr/>
            </a:pPr>
            <a:r>
              <a:rPr kumimoji="0" lang="en-US" altLang="zh-CN" sz="5000" b="0" i="0" u="none" strike="noStrike" kern="1200" cap="none" spc="0" normalizeH="0" baseline="0" noProof="0">
                <a:ln>
                  <a:noFill/>
                </a:ln>
                <a:solidFill>
                  <a:schemeClr val="tx1"/>
                </a:solidFill>
                <a:effectLst/>
                <a:uLnTx/>
                <a:uFillTx/>
                <a:latin typeface="+mn-lt"/>
                <a:ea typeface="+mn-ea"/>
                <a:cs typeface="Arial" pitchFamily="34" charset="0"/>
              </a:rPr>
              <a:t>2</a:t>
            </a:r>
          </a:p>
        </p:txBody>
      </p:sp>
      <p:sp>
        <p:nvSpPr>
          <p:cNvPr id="3" name="MH_Title"/>
          <p:cNvSpPr/>
          <p:nvPr>
            <p:custDataLst>
              <p:tags r:id="rId3"/>
            </p:custDataLst>
          </p:nvPr>
        </p:nvSpPr>
        <p:spPr>
          <a:xfrm>
            <a:off x="4791710" y="3070225"/>
            <a:ext cx="4276090" cy="63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3200" b="0" i="0" u="none" strike="noStrike" kern="1200" cap="none" spc="0" normalizeH="0" baseline="0" noProof="0" smtClean="0">
                <a:ln>
                  <a:noFill/>
                </a:ln>
                <a:solidFill>
                  <a:srgbClr val="FFFFFF"/>
                </a:solidFill>
                <a:effectLst/>
                <a:uLnTx/>
                <a:uFillTx/>
                <a:latin typeface="+mn-lt"/>
                <a:ea typeface="+mn-ea"/>
                <a:cs typeface="+mn-cs"/>
              </a:rPr>
              <a:t> </a:t>
            </a:r>
            <a:r>
              <a:rPr kumimoji="0" lang="zh-CN" sz="3200" b="0" i="0" u="none" strike="noStrike" kern="1200" cap="none" spc="0" normalizeH="0" baseline="0" noProof="0" smtClean="0">
                <a:ln>
                  <a:noFill/>
                </a:ln>
                <a:solidFill>
                  <a:srgbClr val="FFFFFF"/>
                </a:solidFill>
                <a:effectLst/>
                <a:uLnTx/>
                <a:uFillTx/>
                <a:latin typeface="+mn-lt"/>
                <a:ea typeface="+mn-ea"/>
                <a:cs typeface="+mn-cs"/>
              </a:rPr>
              <a:t>调查的方式</a:t>
            </a:r>
            <a:endParaRPr kumimoji="0" lang="zh-CN" sz="32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4" name="MH_Others_1"/>
          <p:cNvCxnSpPr/>
          <p:nvPr>
            <p:custDataLst>
              <p:tags r:id="rId4"/>
            </p:custDataLst>
          </p:nvPr>
        </p:nvCxnSpPr>
        <p:spPr>
          <a:xfrm>
            <a:off x="3384550" y="3787775"/>
            <a:ext cx="5807075" cy="0"/>
          </a:xfrm>
          <a:prstGeom prst="line">
            <a:avLst/>
          </a:prstGeom>
          <a:ln w="22225">
            <a:solidFill>
              <a:srgbClr val="DDDDDD"/>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vert="horz" wrap="square" lIns="91440" tIns="45720" rIns="91440" bIns="45720" anchor="ctr"/>
          <a:lstStyle/>
          <a:p>
            <a:r>
              <a:rPr lang="zh-CN" altLang="en-US" dirty="0"/>
              <a:t>调查的方式</a:t>
            </a:r>
          </a:p>
        </p:txBody>
      </p:sp>
      <p:sp>
        <p:nvSpPr>
          <p:cNvPr id="19459" name="内容占位符 2"/>
          <p:cNvSpPr>
            <a:spLocks noGrp="1"/>
          </p:cNvSpPr>
          <p:nvPr>
            <p:ph idx="1"/>
          </p:nvPr>
        </p:nvSpPr>
        <p:spPr>
          <a:xfrm>
            <a:off x="1866265" y="1134110"/>
            <a:ext cx="7872730" cy="5100955"/>
          </a:xfrm>
        </p:spPr>
        <p:txBody>
          <a:bodyPr vert="horz" wrap="square" lIns="91440" tIns="45720" rIns="91440" bIns="45720" anchor="t"/>
          <a:lstStyle/>
          <a:p>
            <a:r>
              <a:rPr dirty="0"/>
              <a:t>查阅笔记</a:t>
            </a:r>
          </a:p>
          <a:p>
            <a:pPr lvl="1"/>
            <a:endParaRPr lang="zh-CN" dirty="0"/>
          </a:p>
          <a:p>
            <a:pPr lvl="1"/>
            <a:endParaRPr lang="zh-CN" dirty="0"/>
          </a:p>
          <a:p>
            <a:pPr lvl="1"/>
            <a:endParaRPr lang="zh-CN" dirty="0"/>
          </a:p>
          <a:p>
            <a:pPr lvl="1"/>
            <a:r>
              <a:rPr lang="zh-CN" dirty="0"/>
              <a:t>       查阅笔记是调查最基础的方式，不涉及与人的互动。主要查阅的是双方对生命值变动的记录情况，辅助判断场面情况。</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AUTOCOLOR" val="TRUE"/>
  <p:tag name="MH_TYPE" val="CONTENTS"/>
  <p:tag name="ID" val="553526"/>
</p:tagLst>
</file>

<file path=ppt/tags/tag10.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Lst>
</file>

<file path=ppt/tags/tag11.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ENTRY"/>
  <p:tag name="ID" val="553526"/>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Lst>
</file>

<file path=ppt/tags/tag14.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ENTRY"/>
  <p:tag name="ID" val="553526"/>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Lst>
</file>

<file path=ppt/tags/tag17.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Lst>
</file>

<file path=ppt/tags/tag18.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Lst>
</file>

<file path=ppt/tags/tag19.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AUTOCOLOR" val="TRUE"/>
  <p:tag name="MH_TYPE" val="SECTION"/>
  <p:tag name="ID" val="553526"/>
</p:tagLst>
</file>

<file path=ppt/tags/tag2.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NUMBER"/>
</p:tagLst>
</file>

<file path=ppt/tags/tag21.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TITLE"/>
  <p:tag name="ID" val="553526"/>
  <p:tag name="MH_ORDER" val="NUMBER"/>
</p:tagLst>
</file>

<file path=ppt/tags/tag22.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 name="MH_ORDER" val="NUMBER"/>
</p:tagLst>
</file>

<file path=ppt/tags/tag23.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AUTOCOLOR" val="TRUE"/>
  <p:tag name="MH_TYPE" val="SECTION"/>
  <p:tag name="ID" val="553526"/>
</p:tagLst>
</file>

<file path=ppt/tags/tag24.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NUMBER"/>
</p:tagLst>
</file>

<file path=ppt/tags/tag25.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TITLE"/>
  <p:tag name="ID" val="553526"/>
  <p:tag name="MH_ORDER" val="NUMBER"/>
</p:tagLst>
</file>

<file path=ppt/tags/tag26.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 name="MH_ORDER" val="NUMBER"/>
</p:tagLst>
</file>

<file path=ppt/tags/tag27.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AUTOCOLOR" val="TRUE"/>
  <p:tag name="MH_TYPE" val="SECTION"/>
  <p:tag name="ID" val="553526"/>
</p:tagLst>
</file>

<file path=ppt/tags/tag28.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NUMBER"/>
</p:tagLst>
</file>

<file path=ppt/tags/tag29.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TITLE"/>
  <p:tag name="ID" val="553526"/>
  <p:tag name="MH_ORDER" val="NUMBER"/>
</p:tagLst>
</file>

<file path=ppt/tags/tag3.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ENTRY"/>
  <p:tag name="ID" val="553526"/>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 name="MH_ORDER" val="NUMBER"/>
</p:tagLst>
</file>

<file path=ppt/tags/tag31.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AUTOCOLOR" val="TRUE"/>
  <p:tag name="MH_TYPE" val="SECTION"/>
  <p:tag name="ID" val="553526"/>
</p:tagLst>
</file>

<file path=ppt/tags/tag32.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NUMBER"/>
</p:tagLst>
</file>

<file path=ppt/tags/tag33.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TITLE"/>
  <p:tag name="ID" val="553526"/>
  <p:tag name="MH_ORDER" val="NUMBER"/>
</p:tagLst>
</file>

<file path=ppt/tags/tag34.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 name="MH_ORDER" val="NUMBER"/>
</p:tagLst>
</file>

<file path=ppt/tags/tag35.xml><?xml version="1.0" encoding="utf-8"?>
<p:tagLst xmlns:a="http://schemas.openxmlformats.org/drawingml/2006/main" xmlns:r="http://schemas.openxmlformats.org/officeDocument/2006/relationships" xmlns:p="http://schemas.openxmlformats.org/presentationml/2006/main">
  <p:tag name="MH" val="20151014112747"/>
  <p:tag name="MH_LIBRARY" val="GRAPHIC"/>
</p:tagLst>
</file>

<file path=ppt/tags/tag36.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Straight Connector 32"/>
</p:tagLst>
</file>

<file path=ppt/tags/tag37.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Straight Connector 33"/>
</p:tagLst>
</file>

<file path=ppt/tags/tag38.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Straight Connector 36"/>
</p:tagLst>
</file>

<file path=ppt/tags/tag39.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Straight Connector 37"/>
</p:tagLst>
</file>

<file path=ppt/tags/tag4.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Lst>
</file>

<file path=ppt/tags/tag40.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Straight Connector 38"/>
</p:tagLst>
</file>

<file path=ppt/tags/tag41.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Group 13"/>
</p:tagLst>
</file>

<file path=ppt/tags/tag42.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Group 1"/>
</p:tagLst>
</file>

<file path=ppt/tags/tag43.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Group 15"/>
</p:tagLst>
</file>

<file path=ppt/tags/tag44.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Group 19"/>
</p:tagLst>
</file>

<file path=ppt/tags/tag45.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Group 20"/>
</p:tagLst>
</file>

<file path=ppt/tags/tag46.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Group 21"/>
</p:tagLst>
</file>

<file path=ppt/tags/tag47.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Group 16"/>
</p:tagLst>
</file>

<file path=ppt/tags/tag48.xml><?xml version="1.0" encoding="utf-8"?>
<p:tagLst xmlns:a="http://schemas.openxmlformats.org/drawingml/2006/main" xmlns:r="http://schemas.openxmlformats.org/officeDocument/2006/relationships" xmlns:p="http://schemas.openxmlformats.org/presentationml/2006/main">
  <p:tag name="MH" val="20151014112747"/>
  <p:tag name="MH_LIBRARY" val="GRAPHIC"/>
  <p:tag name="MH_ORDER" val="Straight Connector 38"/>
</p:tagLst>
</file>

<file path=ppt/tags/tag5.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ENTRY"/>
  <p:tag name="ID" val="553526"/>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OTHERS"/>
  <p:tag name="ID" val="553526"/>
</p:tagLst>
</file>

<file path=ppt/tags/tag8.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NUMBER"/>
  <p:tag name="ID" val="553526"/>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51014105112"/>
  <p:tag name="MH_LIBRARY" val="CONTENTS"/>
  <p:tag name="MH_TYPE" val="ENTRY"/>
  <p:tag name="ID" val="553526"/>
  <p:tag name="MH_ORDER" val="3"/>
</p:tagLst>
</file>

<file path=ppt/theme/theme1.xml><?xml version="1.0" encoding="utf-8"?>
<a:theme xmlns:a="http://schemas.openxmlformats.org/drawingml/2006/main" name="A000120140530A99PPBG">
  <a:themeElements>
    <a:clrScheme name="KSO_BLUE9">
      <a:dk1>
        <a:srgbClr val="47494B"/>
      </a:dk1>
      <a:lt1>
        <a:srgbClr val="FFFFFF"/>
      </a:lt1>
      <a:dk2>
        <a:srgbClr val="454749"/>
      </a:dk2>
      <a:lt2>
        <a:srgbClr val="EAF5FC"/>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A000120150716A05KPBG</Template>
  <TotalTime>19</TotalTime>
  <Words>1473</Words>
  <Application>Microsoft Office PowerPoint</Application>
  <PresentationFormat>宽屏</PresentationFormat>
  <Paragraphs>136</Paragraphs>
  <Slides>24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黑体</vt:lpstr>
      <vt:lpstr>宋体</vt:lpstr>
      <vt:lpstr>幼圆</vt:lpstr>
      <vt:lpstr>Arial</vt:lpstr>
      <vt:lpstr>Calibri</vt:lpstr>
      <vt:lpstr>Wingdings</vt:lpstr>
      <vt:lpstr>Wingdings 2</vt:lpstr>
      <vt:lpstr>A000120140530A99PPBG</vt:lpstr>
      <vt:lpstr>如何进行调查</vt:lpstr>
      <vt:lpstr>PowerPoint 演示文稿</vt:lpstr>
      <vt:lpstr>PowerPoint 演示文稿</vt:lpstr>
      <vt:lpstr>何谓调查</vt:lpstr>
      <vt:lpstr>何谓调查</vt:lpstr>
      <vt:lpstr>何谓调查</vt:lpstr>
      <vt:lpstr>何谓调查</vt:lpstr>
      <vt:lpstr>PowerPoint 演示文稿</vt:lpstr>
      <vt:lpstr>调查的方式</vt:lpstr>
      <vt:lpstr>调查的方式</vt:lpstr>
      <vt:lpstr>调查的方式</vt:lpstr>
      <vt:lpstr>调查的方式</vt:lpstr>
      <vt:lpstr>PowerPoint 演示文稿</vt:lpstr>
      <vt:lpstr>调查的技巧</vt:lpstr>
      <vt:lpstr>调查的技巧</vt:lpstr>
      <vt:lpstr>调查的技巧</vt:lpstr>
      <vt:lpstr>调查的技巧</vt:lpstr>
      <vt:lpstr>调查的技巧</vt:lpstr>
      <vt:lpstr>PowerPoint 演示文稿</vt:lpstr>
      <vt:lpstr>调查的后续工作</vt:lpstr>
      <vt:lpstr>调查的后续工作</vt:lpstr>
      <vt:lpstr>调查的后续工作</vt:lpstr>
      <vt:lpstr>调查的后续工作</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谢小莉</dc:creator>
  <cp:lastModifiedBy>Haitao Jia</cp:lastModifiedBy>
  <cp:revision>26</cp:revision>
  <dcterms:created xsi:type="dcterms:W3CDTF">2015-10-14T02:46:06Z</dcterms:created>
  <dcterms:modified xsi:type="dcterms:W3CDTF">2016-10-19T09:26:25Z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小人简约模板.ppt</vt:lpwstr>
  </property>
  <property fmtid="{D5CDD505-2E9C-101B-9397-08002B2CF9AE}" pid="3" name="fileid">
    <vt:lpwstr>644057</vt:lpwstr>
  </property>
  <property fmtid="{D5CDD505-2E9C-101B-9397-08002B2CF9AE}" pid="4" name="KSOProductBuildVer">
    <vt:lpwstr>2052-10.1.0.5457</vt:lpwstr>
  </property>
</Properties>
</file>