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06" r:id="rId3"/>
    <p:sldId id="257" r:id="rId4"/>
    <p:sldId id="258" r:id="rId5"/>
    <p:sldId id="307" r:id="rId6"/>
    <p:sldId id="259" r:id="rId7"/>
    <p:sldId id="297" r:id="rId8"/>
    <p:sldId id="299" r:id="rId9"/>
    <p:sldId id="304" r:id="rId10"/>
    <p:sldId id="302" r:id="rId11"/>
    <p:sldId id="300" r:id="rId12"/>
    <p:sldId id="305" r:id="rId13"/>
    <p:sldId id="308" r:id="rId14"/>
    <p:sldId id="309" r:id="rId15"/>
    <p:sldId id="310" r:id="rId16"/>
    <p:sldId id="260" r:id="rId17"/>
    <p:sldId id="289" r:id="rId18"/>
    <p:sldId id="261" r:id="rId19"/>
    <p:sldId id="262" r:id="rId20"/>
    <p:sldId id="278" r:id="rId21"/>
    <p:sldId id="263" r:id="rId22"/>
    <p:sldId id="265" r:id="rId23"/>
    <p:sldId id="264" r:id="rId24"/>
    <p:sldId id="279" r:id="rId25"/>
    <p:sldId id="280" r:id="rId26"/>
    <p:sldId id="266" r:id="rId27"/>
    <p:sldId id="270" r:id="rId28"/>
    <p:sldId id="281" r:id="rId29"/>
    <p:sldId id="267" r:id="rId30"/>
    <p:sldId id="290" r:id="rId31"/>
    <p:sldId id="277" r:id="rId32"/>
    <p:sldId id="269" r:id="rId33"/>
    <p:sldId id="273" r:id="rId34"/>
    <p:sldId id="271" r:id="rId35"/>
    <p:sldId id="285" r:id="rId36"/>
    <p:sldId id="274" r:id="rId37"/>
    <p:sldId id="275" r:id="rId38"/>
    <p:sldId id="286" r:id="rId39"/>
    <p:sldId id="283" r:id="rId40"/>
    <p:sldId id="287" r:id="rId41"/>
    <p:sldId id="288" r:id="rId42"/>
    <p:sldId id="292" r:id="rId43"/>
    <p:sldId id="291" r:id="rId44"/>
    <p:sldId id="293" r:id="rId45"/>
    <p:sldId id="314" r:id="rId46"/>
    <p:sldId id="313" r:id="rId47"/>
    <p:sldId id="315" r:id="rId48"/>
    <p:sldId id="316" r:id="rId49"/>
    <p:sldId id="317" r:id="rId50"/>
    <p:sldId id="318" r:id="rId51"/>
    <p:sldId id="2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赛前准备</c:v>
                </c:pt>
                <c:pt idx="1">
                  <c:v>赛中掌控</c:v>
                </c:pt>
                <c:pt idx="2">
                  <c:v>赛后总结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ACA91-3A8D-4F45-BF3E-6605D05ACBF6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34B6FDF-4E33-424E-8569-138A12447E72}">
      <dgm:prSet phldrT="[文本]"/>
      <dgm:spPr/>
      <dgm:t>
        <a:bodyPr/>
        <a:lstStyle/>
        <a:p>
          <a:r>
            <a:rPr lang="zh-CN" altLang="en-US" dirty="0" smtClean="0"/>
            <a:t>赛前</a:t>
          </a:r>
          <a:endParaRPr lang="zh-TW" altLang="en-US" dirty="0"/>
        </a:p>
      </dgm:t>
    </dgm:pt>
    <dgm:pt modelId="{E3BC010F-0839-4C3A-91DB-47084FCE2D2A}" type="parTrans" cxnId="{ADA57241-124D-472B-8169-56A352E3222A}">
      <dgm:prSet/>
      <dgm:spPr/>
      <dgm:t>
        <a:bodyPr/>
        <a:lstStyle/>
        <a:p>
          <a:endParaRPr lang="zh-TW" altLang="en-US"/>
        </a:p>
      </dgm:t>
    </dgm:pt>
    <dgm:pt modelId="{DBEC7471-F9B4-4709-BD9B-274DF4257CEE}" type="sibTrans" cxnId="{ADA57241-124D-472B-8169-56A352E3222A}">
      <dgm:prSet/>
      <dgm:spPr/>
      <dgm:t>
        <a:bodyPr/>
        <a:lstStyle/>
        <a:p>
          <a:endParaRPr lang="zh-TW" altLang="en-US"/>
        </a:p>
      </dgm:t>
    </dgm:pt>
    <dgm:pt modelId="{56920033-FE68-456F-A594-18855A2F4D06}">
      <dgm:prSet phldrT="[文本]"/>
      <dgm:spPr/>
      <dgm:t>
        <a:bodyPr/>
        <a:lstStyle/>
        <a:p>
          <a:r>
            <a:rPr lang="zh-CN" altLang="en-US" dirty="0" smtClean="0"/>
            <a:t>赛中</a:t>
          </a:r>
          <a:endParaRPr lang="zh-TW" altLang="en-US" dirty="0"/>
        </a:p>
      </dgm:t>
    </dgm:pt>
    <dgm:pt modelId="{917EB719-6DAB-44CE-B058-9B3B7BEC459A}" type="parTrans" cxnId="{46ED1720-D200-4A4D-9B0E-68BB351FA2A8}">
      <dgm:prSet/>
      <dgm:spPr/>
      <dgm:t>
        <a:bodyPr/>
        <a:lstStyle/>
        <a:p>
          <a:endParaRPr lang="zh-TW" altLang="en-US"/>
        </a:p>
      </dgm:t>
    </dgm:pt>
    <dgm:pt modelId="{A86BF37C-6DE6-4F22-A77F-D4E24EE42916}" type="sibTrans" cxnId="{46ED1720-D200-4A4D-9B0E-68BB351FA2A8}">
      <dgm:prSet/>
      <dgm:spPr/>
      <dgm:t>
        <a:bodyPr/>
        <a:lstStyle/>
        <a:p>
          <a:endParaRPr lang="zh-TW" altLang="en-US"/>
        </a:p>
      </dgm:t>
    </dgm:pt>
    <dgm:pt modelId="{5666DED5-18B7-4BED-91C4-9EC96829D4CC}">
      <dgm:prSet phldrT="[文本]"/>
      <dgm:spPr/>
      <dgm:t>
        <a:bodyPr/>
        <a:lstStyle/>
        <a:p>
          <a:r>
            <a:rPr lang="zh-CN" altLang="en-US" dirty="0" smtClean="0"/>
            <a:t>赛后</a:t>
          </a:r>
          <a:endParaRPr lang="zh-TW" altLang="en-US" dirty="0"/>
        </a:p>
      </dgm:t>
    </dgm:pt>
    <dgm:pt modelId="{C8560BB5-DD7F-4EA4-B9BC-756E8ED4390E}" type="parTrans" cxnId="{ECAD09B7-656C-4A02-930B-220BAEE0867C}">
      <dgm:prSet/>
      <dgm:spPr/>
      <dgm:t>
        <a:bodyPr/>
        <a:lstStyle/>
        <a:p>
          <a:endParaRPr lang="zh-TW" altLang="en-US"/>
        </a:p>
      </dgm:t>
    </dgm:pt>
    <dgm:pt modelId="{7A125A5C-9CEA-4847-8224-83A77A7D6E69}" type="sibTrans" cxnId="{ECAD09B7-656C-4A02-930B-220BAEE0867C}">
      <dgm:prSet/>
      <dgm:spPr/>
      <dgm:t>
        <a:bodyPr/>
        <a:lstStyle/>
        <a:p>
          <a:endParaRPr lang="zh-TW" altLang="en-US"/>
        </a:p>
      </dgm:t>
    </dgm:pt>
    <dgm:pt modelId="{8FC0E1BE-6527-42E7-9A1E-F2DD0C2512A3}" type="pres">
      <dgm:prSet presAssocID="{A98ACA91-3A8D-4F45-BF3E-6605D05ACB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7ACC3-8B04-453E-8206-16DABBE432C9}" type="pres">
      <dgm:prSet presAssocID="{B34B6FDF-4E33-424E-8569-138A12447E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F72C4B-FD5E-4C83-BDB1-C15480EC5C83}" type="pres">
      <dgm:prSet presAssocID="{DBEC7471-F9B4-4709-BD9B-274DF4257CE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D211D4A-88CE-433A-A6A9-1B924CDCB30B}" type="pres">
      <dgm:prSet presAssocID="{DBEC7471-F9B4-4709-BD9B-274DF4257CE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F95CAEE-ABA6-4DFD-9F7D-589ECF9B8F35}" type="pres">
      <dgm:prSet presAssocID="{56920033-FE68-456F-A594-18855A2F4D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AABD5-D326-42BA-AAF7-F20F0A414192}" type="pres">
      <dgm:prSet presAssocID="{A86BF37C-6DE6-4F22-A77F-D4E24EE42916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209BB39E-3761-40D7-94B8-AB6C25D0C059}" type="pres">
      <dgm:prSet presAssocID="{A86BF37C-6DE6-4F22-A77F-D4E24EE4291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C53EF30-358A-46A4-B360-9D9EB837A98A}" type="pres">
      <dgm:prSet presAssocID="{5666DED5-18B7-4BED-91C4-9EC96829D4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399A4-0421-40C9-9045-BD2707D16798}" type="pres">
      <dgm:prSet presAssocID="{7A125A5C-9CEA-4847-8224-83A77A7D6E69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DBC9750-5054-4858-B660-E04EF22F9807}" type="pres">
      <dgm:prSet presAssocID="{7A125A5C-9CEA-4847-8224-83A77A7D6E69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4E41B71-9A01-486D-9DE7-3CC7D071E0E1}" type="presOf" srcId="{DBEC7471-F9B4-4709-BD9B-274DF4257CEE}" destId="{DD211D4A-88CE-433A-A6A9-1B924CDCB30B}" srcOrd="1" destOrd="0" presId="urn:microsoft.com/office/officeart/2005/8/layout/cycle2"/>
    <dgm:cxn modelId="{A6DE5408-B909-4B02-9C04-962A52CF01D2}" type="presOf" srcId="{7A125A5C-9CEA-4847-8224-83A77A7D6E69}" destId="{ADBC9750-5054-4858-B660-E04EF22F9807}" srcOrd="1" destOrd="0" presId="urn:microsoft.com/office/officeart/2005/8/layout/cycle2"/>
    <dgm:cxn modelId="{A9C14BF0-47EC-426D-8B1D-9169FC1297DF}" type="presOf" srcId="{A98ACA91-3A8D-4F45-BF3E-6605D05ACBF6}" destId="{8FC0E1BE-6527-42E7-9A1E-F2DD0C2512A3}" srcOrd="0" destOrd="0" presId="urn:microsoft.com/office/officeart/2005/8/layout/cycle2"/>
    <dgm:cxn modelId="{685F2479-37C6-42D6-909C-36F6634D3889}" type="presOf" srcId="{DBEC7471-F9B4-4709-BD9B-274DF4257CEE}" destId="{3DF72C4B-FD5E-4C83-BDB1-C15480EC5C83}" srcOrd="0" destOrd="0" presId="urn:microsoft.com/office/officeart/2005/8/layout/cycle2"/>
    <dgm:cxn modelId="{46ED1720-D200-4A4D-9B0E-68BB351FA2A8}" srcId="{A98ACA91-3A8D-4F45-BF3E-6605D05ACBF6}" destId="{56920033-FE68-456F-A594-18855A2F4D06}" srcOrd="1" destOrd="0" parTransId="{917EB719-6DAB-44CE-B058-9B3B7BEC459A}" sibTransId="{A86BF37C-6DE6-4F22-A77F-D4E24EE42916}"/>
    <dgm:cxn modelId="{ADA57241-124D-472B-8169-56A352E3222A}" srcId="{A98ACA91-3A8D-4F45-BF3E-6605D05ACBF6}" destId="{B34B6FDF-4E33-424E-8569-138A12447E72}" srcOrd="0" destOrd="0" parTransId="{E3BC010F-0839-4C3A-91DB-47084FCE2D2A}" sibTransId="{DBEC7471-F9B4-4709-BD9B-274DF4257CEE}"/>
    <dgm:cxn modelId="{BB1DD8BF-6E17-4482-98E0-6AEC988B97EE}" type="presOf" srcId="{7A125A5C-9CEA-4847-8224-83A77A7D6E69}" destId="{29A399A4-0421-40C9-9045-BD2707D16798}" srcOrd="0" destOrd="0" presId="urn:microsoft.com/office/officeart/2005/8/layout/cycle2"/>
    <dgm:cxn modelId="{027160ED-2641-4238-A562-1411B8734A2D}" type="presOf" srcId="{5666DED5-18B7-4BED-91C4-9EC96829D4CC}" destId="{3C53EF30-358A-46A4-B360-9D9EB837A98A}" srcOrd="0" destOrd="0" presId="urn:microsoft.com/office/officeart/2005/8/layout/cycle2"/>
    <dgm:cxn modelId="{281CE6DA-1E3F-4D68-92E1-7C86621BF39D}" type="presOf" srcId="{A86BF37C-6DE6-4F22-A77F-D4E24EE42916}" destId="{73DAABD5-D326-42BA-AAF7-F20F0A414192}" srcOrd="0" destOrd="0" presId="urn:microsoft.com/office/officeart/2005/8/layout/cycle2"/>
    <dgm:cxn modelId="{51B45850-4DAF-4C08-B82D-8676783BBF52}" type="presOf" srcId="{A86BF37C-6DE6-4F22-A77F-D4E24EE42916}" destId="{209BB39E-3761-40D7-94B8-AB6C25D0C059}" srcOrd="1" destOrd="0" presId="urn:microsoft.com/office/officeart/2005/8/layout/cycle2"/>
    <dgm:cxn modelId="{5880361A-BEA7-4482-94E1-8ABA7CD78EF4}" type="presOf" srcId="{B34B6FDF-4E33-424E-8569-138A12447E72}" destId="{7FA7ACC3-8B04-453E-8206-16DABBE432C9}" srcOrd="0" destOrd="0" presId="urn:microsoft.com/office/officeart/2005/8/layout/cycle2"/>
    <dgm:cxn modelId="{86F7425F-F7CE-4D98-A5E6-1A2CD6801B0C}" type="presOf" srcId="{56920033-FE68-456F-A594-18855A2F4D06}" destId="{BF95CAEE-ABA6-4DFD-9F7D-589ECF9B8F35}" srcOrd="0" destOrd="0" presId="urn:microsoft.com/office/officeart/2005/8/layout/cycle2"/>
    <dgm:cxn modelId="{ECAD09B7-656C-4A02-930B-220BAEE0867C}" srcId="{A98ACA91-3A8D-4F45-BF3E-6605D05ACBF6}" destId="{5666DED5-18B7-4BED-91C4-9EC96829D4CC}" srcOrd="2" destOrd="0" parTransId="{C8560BB5-DD7F-4EA4-B9BC-756E8ED4390E}" sibTransId="{7A125A5C-9CEA-4847-8224-83A77A7D6E69}"/>
    <dgm:cxn modelId="{E67C0CDB-9A9C-48EF-B36D-8CF8F326115E}" type="presParOf" srcId="{8FC0E1BE-6527-42E7-9A1E-F2DD0C2512A3}" destId="{7FA7ACC3-8B04-453E-8206-16DABBE432C9}" srcOrd="0" destOrd="0" presId="urn:microsoft.com/office/officeart/2005/8/layout/cycle2"/>
    <dgm:cxn modelId="{FFB3E741-20F3-4C8F-8E27-D866E3CEF3F4}" type="presParOf" srcId="{8FC0E1BE-6527-42E7-9A1E-F2DD0C2512A3}" destId="{3DF72C4B-FD5E-4C83-BDB1-C15480EC5C83}" srcOrd="1" destOrd="0" presId="urn:microsoft.com/office/officeart/2005/8/layout/cycle2"/>
    <dgm:cxn modelId="{5E7186FE-D146-40AF-A381-33EE3B55ADF8}" type="presParOf" srcId="{3DF72C4B-FD5E-4C83-BDB1-C15480EC5C83}" destId="{DD211D4A-88CE-433A-A6A9-1B924CDCB30B}" srcOrd="0" destOrd="0" presId="urn:microsoft.com/office/officeart/2005/8/layout/cycle2"/>
    <dgm:cxn modelId="{AE19F5BB-C5EE-47A7-861B-928347A70B3E}" type="presParOf" srcId="{8FC0E1BE-6527-42E7-9A1E-F2DD0C2512A3}" destId="{BF95CAEE-ABA6-4DFD-9F7D-589ECF9B8F35}" srcOrd="2" destOrd="0" presId="urn:microsoft.com/office/officeart/2005/8/layout/cycle2"/>
    <dgm:cxn modelId="{275EB90C-2595-45A4-9B9E-8FB67B955DD0}" type="presParOf" srcId="{8FC0E1BE-6527-42E7-9A1E-F2DD0C2512A3}" destId="{73DAABD5-D326-42BA-AAF7-F20F0A414192}" srcOrd="3" destOrd="0" presId="urn:microsoft.com/office/officeart/2005/8/layout/cycle2"/>
    <dgm:cxn modelId="{D28DCB15-4C53-4832-B52E-EE5DEF80B453}" type="presParOf" srcId="{73DAABD5-D326-42BA-AAF7-F20F0A414192}" destId="{209BB39E-3761-40D7-94B8-AB6C25D0C059}" srcOrd="0" destOrd="0" presId="urn:microsoft.com/office/officeart/2005/8/layout/cycle2"/>
    <dgm:cxn modelId="{E26C6D49-3F41-4B4D-A912-98190513153E}" type="presParOf" srcId="{8FC0E1BE-6527-42E7-9A1E-F2DD0C2512A3}" destId="{3C53EF30-358A-46A4-B360-9D9EB837A98A}" srcOrd="4" destOrd="0" presId="urn:microsoft.com/office/officeart/2005/8/layout/cycle2"/>
    <dgm:cxn modelId="{64995651-A52C-4F7C-B565-B67DE9E66ACB}" type="presParOf" srcId="{8FC0E1BE-6527-42E7-9A1E-F2DD0C2512A3}" destId="{29A399A4-0421-40C9-9045-BD2707D16798}" srcOrd="5" destOrd="0" presId="urn:microsoft.com/office/officeart/2005/8/layout/cycle2"/>
    <dgm:cxn modelId="{5CF0788B-D3F8-4466-A96F-8BB7C7476D7E}" type="presParOf" srcId="{29A399A4-0421-40C9-9045-BD2707D16798}" destId="{ADBC9750-5054-4858-B660-E04EF22F980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935E3-EB5E-4D23-8891-CC088EE6904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6911BC1-1135-42F0-BDDC-EC2F38FE4CFD}">
      <dgm:prSet phldrT="[文本]"/>
      <dgm:spPr/>
      <dgm:t>
        <a:bodyPr/>
        <a:lstStyle/>
        <a:p>
          <a:r>
            <a:rPr lang="zh-CN" altLang="en-US" dirty="0" smtClean="0"/>
            <a:t>监督进程</a:t>
          </a:r>
          <a:endParaRPr lang="zh-TW" altLang="en-US" dirty="0"/>
        </a:p>
      </dgm:t>
    </dgm:pt>
    <dgm:pt modelId="{913EDC6A-CAF3-4188-AB13-7EA5A1ACB89A}" type="parTrans" cxnId="{59B1B145-CC58-43C2-A111-8EBAC56CDC98}">
      <dgm:prSet/>
      <dgm:spPr/>
      <dgm:t>
        <a:bodyPr/>
        <a:lstStyle/>
        <a:p>
          <a:endParaRPr lang="zh-TW" altLang="en-US"/>
        </a:p>
      </dgm:t>
    </dgm:pt>
    <dgm:pt modelId="{A0DFB16D-E618-414E-8C63-3066674034D5}" type="sibTrans" cxnId="{59B1B145-CC58-43C2-A111-8EBAC56CDC98}">
      <dgm:prSet/>
      <dgm:spPr/>
      <dgm:t>
        <a:bodyPr/>
        <a:lstStyle/>
        <a:p>
          <a:endParaRPr lang="zh-TW" altLang="en-US"/>
        </a:p>
      </dgm:t>
    </dgm:pt>
    <dgm:pt modelId="{15909AEF-1C02-4819-AE17-F2C08A6FE070}">
      <dgm:prSet phldrT="[文本]"/>
      <dgm:spPr/>
      <dgm:t>
        <a:bodyPr/>
        <a:lstStyle/>
        <a:p>
          <a:r>
            <a:rPr lang="zh-CN" altLang="en-US" dirty="0" smtClean="0"/>
            <a:t>记录结果</a:t>
          </a:r>
          <a:endParaRPr lang="zh-TW" altLang="en-US" dirty="0"/>
        </a:p>
      </dgm:t>
    </dgm:pt>
    <dgm:pt modelId="{E8316F80-E634-475C-B89D-DB25B9C8ED2C}" type="parTrans" cxnId="{52B4BCF2-294B-4D7D-9936-877CABD8743F}">
      <dgm:prSet/>
      <dgm:spPr/>
      <dgm:t>
        <a:bodyPr/>
        <a:lstStyle/>
        <a:p>
          <a:endParaRPr lang="zh-TW" altLang="en-US"/>
        </a:p>
      </dgm:t>
    </dgm:pt>
    <dgm:pt modelId="{A526B5D3-7984-40DA-898A-70DA9CBE5F2B}" type="sibTrans" cxnId="{52B4BCF2-294B-4D7D-9936-877CABD8743F}">
      <dgm:prSet/>
      <dgm:spPr/>
      <dgm:t>
        <a:bodyPr/>
        <a:lstStyle/>
        <a:p>
          <a:endParaRPr lang="zh-TW" altLang="en-US"/>
        </a:p>
      </dgm:t>
    </dgm:pt>
    <dgm:pt modelId="{5156CC33-7327-4EC7-8F41-0756DB02006D}">
      <dgm:prSet phldrT="[文本]"/>
      <dgm:spPr/>
      <dgm:t>
        <a:bodyPr/>
        <a:lstStyle/>
        <a:p>
          <a:r>
            <a:rPr lang="zh-CN" altLang="en-US" dirty="0" smtClean="0"/>
            <a:t>修正计划</a:t>
          </a:r>
          <a:endParaRPr lang="zh-TW" altLang="en-US" dirty="0"/>
        </a:p>
      </dgm:t>
    </dgm:pt>
    <dgm:pt modelId="{76EFB1B9-A70E-4172-AF4A-A2B641F4669A}" type="parTrans" cxnId="{2B46D2CB-7D13-46F5-82E9-D72CE5568515}">
      <dgm:prSet/>
      <dgm:spPr/>
      <dgm:t>
        <a:bodyPr/>
        <a:lstStyle/>
        <a:p>
          <a:endParaRPr lang="zh-TW" altLang="en-US"/>
        </a:p>
      </dgm:t>
    </dgm:pt>
    <dgm:pt modelId="{76D305E7-AD7C-490E-AAE1-3922DBB53D5D}" type="sibTrans" cxnId="{2B46D2CB-7D13-46F5-82E9-D72CE5568515}">
      <dgm:prSet/>
      <dgm:spPr/>
      <dgm:t>
        <a:bodyPr/>
        <a:lstStyle/>
        <a:p>
          <a:endParaRPr lang="zh-TW" altLang="en-US"/>
        </a:p>
      </dgm:t>
    </dgm:pt>
    <dgm:pt modelId="{198050B2-16F8-42FF-AC18-3EA228D6211A}">
      <dgm:prSet phldrT="[文本]"/>
      <dgm:spPr/>
      <dgm:t>
        <a:bodyPr/>
        <a:lstStyle/>
        <a:p>
          <a:r>
            <a:rPr lang="zh-CN" altLang="en-US" dirty="0" smtClean="0"/>
            <a:t>执行计划</a:t>
          </a:r>
          <a:endParaRPr lang="zh-TW" altLang="en-US" dirty="0"/>
        </a:p>
      </dgm:t>
    </dgm:pt>
    <dgm:pt modelId="{D4C90590-9F94-4741-B028-42047DDD2654}" type="parTrans" cxnId="{40D48A65-F7EA-4591-8AA7-A88015A8A713}">
      <dgm:prSet/>
      <dgm:spPr/>
      <dgm:t>
        <a:bodyPr/>
        <a:lstStyle/>
        <a:p>
          <a:endParaRPr lang="zh-TW" altLang="en-US"/>
        </a:p>
      </dgm:t>
    </dgm:pt>
    <dgm:pt modelId="{3CE59C84-B99C-48EA-B7FE-3CA69D691D68}" type="sibTrans" cxnId="{40D48A65-F7EA-4591-8AA7-A88015A8A713}">
      <dgm:prSet/>
      <dgm:spPr/>
      <dgm:t>
        <a:bodyPr/>
        <a:lstStyle/>
        <a:p>
          <a:endParaRPr lang="zh-TW" altLang="en-US"/>
        </a:p>
      </dgm:t>
    </dgm:pt>
    <dgm:pt modelId="{C9CB9818-EDDB-46F7-866C-ABD6DCE1959E}" type="pres">
      <dgm:prSet presAssocID="{2FD935E3-EB5E-4D23-8891-CC088EE690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E1BB85-BFBB-4E38-845D-FC2301337A89}" type="pres">
      <dgm:prSet presAssocID="{2FD935E3-EB5E-4D23-8891-CC088EE69045}" presName="cycle" presStyleCnt="0"/>
      <dgm:spPr/>
    </dgm:pt>
    <dgm:pt modelId="{AED326B2-E16A-43C0-9711-FA4BEA00EB92}" type="pres">
      <dgm:prSet presAssocID="{198050B2-16F8-42FF-AC18-3EA228D6211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191E7-37FA-4B82-9548-8FCBF805122B}" type="pres">
      <dgm:prSet presAssocID="{3CE59C84-B99C-48EA-B7FE-3CA69D691D68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8D4AFE84-301B-4184-8CA5-7995582979B1}" type="pres">
      <dgm:prSet presAssocID="{96911BC1-1135-42F0-BDDC-EC2F38FE4CF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0A7C5F-1AF0-4E30-8B22-CD7DABB16AD7}" type="pres">
      <dgm:prSet presAssocID="{15909AEF-1C02-4819-AE17-F2C08A6FE07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563147-8F2D-4E41-BB8E-2DCBD912DCE2}" type="pres">
      <dgm:prSet presAssocID="{5156CC33-7327-4EC7-8F41-0756DB02006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994E5F-4722-47EC-BB04-07B7ABE312B2}" type="presOf" srcId="{2FD935E3-EB5E-4D23-8891-CC088EE69045}" destId="{C9CB9818-EDDB-46F7-866C-ABD6DCE1959E}" srcOrd="0" destOrd="0" presId="urn:microsoft.com/office/officeart/2005/8/layout/cycle3"/>
    <dgm:cxn modelId="{2B46D2CB-7D13-46F5-82E9-D72CE5568515}" srcId="{2FD935E3-EB5E-4D23-8891-CC088EE69045}" destId="{5156CC33-7327-4EC7-8F41-0756DB02006D}" srcOrd="3" destOrd="0" parTransId="{76EFB1B9-A70E-4172-AF4A-A2B641F4669A}" sibTransId="{76D305E7-AD7C-490E-AAE1-3922DBB53D5D}"/>
    <dgm:cxn modelId="{F327E01F-C370-4BF1-BE6B-261F50C0C424}" type="presOf" srcId="{3CE59C84-B99C-48EA-B7FE-3CA69D691D68}" destId="{308191E7-37FA-4B82-9548-8FCBF805122B}" srcOrd="0" destOrd="0" presId="urn:microsoft.com/office/officeart/2005/8/layout/cycle3"/>
    <dgm:cxn modelId="{64E1AC97-5897-49F7-B1C6-5D62D24E209B}" type="presOf" srcId="{96911BC1-1135-42F0-BDDC-EC2F38FE4CFD}" destId="{8D4AFE84-301B-4184-8CA5-7995582979B1}" srcOrd="0" destOrd="0" presId="urn:microsoft.com/office/officeart/2005/8/layout/cycle3"/>
    <dgm:cxn modelId="{40D48A65-F7EA-4591-8AA7-A88015A8A713}" srcId="{2FD935E3-EB5E-4D23-8891-CC088EE69045}" destId="{198050B2-16F8-42FF-AC18-3EA228D6211A}" srcOrd="0" destOrd="0" parTransId="{D4C90590-9F94-4741-B028-42047DDD2654}" sibTransId="{3CE59C84-B99C-48EA-B7FE-3CA69D691D68}"/>
    <dgm:cxn modelId="{52B4BCF2-294B-4D7D-9936-877CABD8743F}" srcId="{2FD935E3-EB5E-4D23-8891-CC088EE69045}" destId="{15909AEF-1C02-4819-AE17-F2C08A6FE070}" srcOrd="2" destOrd="0" parTransId="{E8316F80-E634-475C-B89D-DB25B9C8ED2C}" sibTransId="{A526B5D3-7984-40DA-898A-70DA9CBE5F2B}"/>
    <dgm:cxn modelId="{3DCBBF86-05C7-4B30-8195-4D849795AD32}" type="presOf" srcId="{198050B2-16F8-42FF-AC18-3EA228D6211A}" destId="{AED326B2-E16A-43C0-9711-FA4BEA00EB92}" srcOrd="0" destOrd="0" presId="urn:microsoft.com/office/officeart/2005/8/layout/cycle3"/>
    <dgm:cxn modelId="{59B1B145-CC58-43C2-A111-8EBAC56CDC98}" srcId="{2FD935E3-EB5E-4D23-8891-CC088EE69045}" destId="{96911BC1-1135-42F0-BDDC-EC2F38FE4CFD}" srcOrd="1" destOrd="0" parTransId="{913EDC6A-CAF3-4188-AB13-7EA5A1ACB89A}" sibTransId="{A0DFB16D-E618-414E-8C63-3066674034D5}"/>
    <dgm:cxn modelId="{7CF101FB-DD79-474A-9C5A-7635BA8A5B9D}" type="presOf" srcId="{5156CC33-7327-4EC7-8F41-0756DB02006D}" destId="{95563147-8F2D-4E41-BB8E-2DCBD912DCE2}" srcOrd="0" destOrd="0" presId="urn:microsoft.com/office/officeart/2005/8/layout/cycle3"/>
    <dgm:cxn modelId="{6749EF7A-6C3D-4276-A7CE-5D810F04A76E}" type="presOf" srcId="{15909AEF-1C02-4819-AE17-F2C08A6FE070}" destId="{660A7C5F-1AF0-4E30-8B22-CD7DABB16AD7}" srcOrd="0" destOrd="0" presId="urn:microsoft.com/office/officeart/2005/8/layout/cycle3"/>
    <dgm:cxn modelId="{77A7179E-73CB-4556-A8D0-1E9D419A702F}" type="presParOf" srcId="{C9CB9818-EDDB-46F7-866C-ABD6DCE1959E}" destId="{92E1BB85-BFBB-4E38-845D-FC2301337A89}" srcOrd="0" destOrd="0" presId="urn:microsoft.com/office/officeart/2005/8/layout/cycle3"/>
    <dgm:cxn modelId="{CA9B4E86-319B-4792-AE2F-8544E3FD63B7}" type="presParOf" srcId="{92E1BB85-BFBB-4E38-845D-FC2301337A89}" destId="{AED326B2-E16A-43C0-9711-FA4BEA00EB92}" srcOrd="0" destOrd="0" presId="urn:microsoft.com/office/officeart/2005/8/layout/cycle3"/>
    <dgm:cxn modelId="{518F1CC5-A2D5-417C-B37A-833E502012A3}" type="presParOf" srcId="{92E1BB85-BFBB-4E38-845D-FC2301337A89}" destId="{308191E7-37FA-4B82-9548-8FCBF805122B}" srcOrd="1" destOrd="0" presId="urn:microsoft.com/office/officeart/2005/8/layout/cycle3"/>
    <dgm:cxn modelId="{61B2DFB3-BBE8-4522-8B8D-9D708FD514B7}" type="presParOf" srcId="{92E1BB85-BFBB-4E38-845D-FC2301337A89}" destId="{8D4AFE84-301B-4184-8CA5-7995582979B1}" srcOrd="2" destOrd="0" presId="urn:microsoft.com/office/officeart/2005/8/layout/cycle3"/>
    <dgm:cxn modelId="{DA06C65B-AF02-4675-8444-D620D02B6A04}" type="presParOf" srcId="{92E1BB85-BFBB-4E38-845D-FC2301337A89}" destId="{660A7C5F-1AF0-4E30-8B22-CD7DABB16AD7}" srcOrd="3" destOrd="0" presId="urn:microsoft.com/office/officeart/2005/8/layout/cycle3"/>
    <dgm:cxn modelId="{7646B54F-2BEA-4A75-A71F-993C254ECE3E}" type="presParOf" srcId="{92E1BB85-BFBB-4E38-845D-FC2301337A89}" destId="{95563147-8F2D-4E41-BB8E-2DCBD912DCE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7ACC3-8B04-453E-8206-16DABBE432C9}">
      <dsp:nvSpPr>
        <dsp:cNvPr id="0" name=""/>
        <dsp:cNvSpPr/>
      </dsp:nvSpPr>
      <dsp:spPr>
        <a:xfrm>
          <a:off x="1064026" y="91370"/>
          <a:ext cx="1415242" cy="1415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赛前</a:t>
          </a:r>
          <a:endParaRPr lang="zh-TW" altLang="en-US" sz="3500" kern="1200" dirty="0"/>
        </a:p>
      </dsp:txBody>
      <dsp:txXfrm>
        <a:off x="1064026" y="91370"/>
        <a:ext cx="1415242" cy="1415242"/>
      </dsp:txXfrm>
    </dsp:sp>
    <dsp:sp modelId="{3DF72C4B-FD5E-4C83-BDB1-C15480EC5C83}">
      <dsp:nvSpPr>
        <dsp:cNvPr id="0" name=""/>
        <dsp:cNvSpPr/>
      </dsp:nvSpPr>
      <dsp:spPr>
        <a:xfrm rot="3600000">
          <a:off x="2109441" y="1471992"/>
          <a:ext cx="377296" cy="47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3600000">
        <a:off x="2109441" y="1471992"/>
        <a:ext cx="377296" cy="477644"/>
      </dsp:txXfrm>
    </dsp:sp>
    <dsp:sp modelId="{BF95CAEE-ABA6-4DFD-9F7D-589ECF9B8F35}">
      <dsp:nvSpPr>
        <dsp:cNvPr id="0" name=""/>
        <dsp:cNvSpPr/>
      </dsp:nvSpPr>
      <dsp:spPr>
        <a:xfrm>
          <a:off x="2127587" y="1933512"/>
          <a:ext cx="1415242" cy="1415242"/>
        </a:xfrm>
        <a:prstGeom prst="ellipse">
          <a:avLst/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赛中</a:t>
          </a:r>
          <a:endParaRPr lang="zh-TW" altLang="en-US" sz="3500" kern="1200" dirty="0"/>
        </a:p>
      </dsp:txBody>
      <dsp:txXfrm>
        <a:off x="2127587" y="1933512"/>
        <a:ext cx="1415242" cy="1415242"/>
      </dsp:txXfrm>
    </dsp:sp>
    <dsp:sp modelId="{73DAABD5-D326-42BA-AAF7-F20F0A414192}">
      <dsp:nvSpPr>
        <dsp:cNvPr id="0" name=""/>
        <dsp:cNvSpPr/>
      </dsp:nvSpPr>
      <dsp:spPr>
        <a:xfrm rot="10800000">
          <a:off x="1593678" y="2402311"/>
          <a:ext cx="377296" cy="47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1593678" y="2402311"/>
        <a:ext cx="377296" cy="477644"/>
      </dsp:txXfrm>
    </dsp:sp>
    <dsp:sp modelId="{3C53EF30-358A-46A4-B360-9D9EB837A98A}">
      <dsp:nvSpPr>
        <dsp:cNvPr id="0" name=""/>
        <dsp:cNvSpPr/>
      </dsp:nvSpPr>
      <dsp:spPr>
        <a:xfrm>
          <a:off x="465" y="1933512"/>
          <a:ext cx="1415242" cy="1415242"/>
        </a:xfrm>
        <a:prstGeom prst="ellipse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赛后</a:t>
          </a:r>
          <a:endParaRPr lang="zh-TW" altLang="en-US" sz="3500" kern="1200" dirty="0"/>
        </a:p>
      </dsp:txBody>
      <dsp:txXfrm>
        <a:off x="465" y="1933512"/>
        <a:ext cx="1415242" cy="1415242"/>
      </dsp:txXfrm>
    </dsp:sp>
    <dsp:sp modelId="{29A399A4-0421-40C9-9045-BD2707D16798}">
      <dsp:nvSpPr>
        <dsp:cNvPr id="0" name=""/>
        <dsp:cNvSpPr/>
      </dsp:nvSpPr>
      <dsp:spPr>
        <a:xfrm rot="18000000">
          <a:off x="1045880" y="1490487"/>
          <a:ext cx="377296" cy="47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8000000">
        <a:off x="1045880" y="1490487"/>
        <a:ext cx="377296" cy="477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191E7-37FA-4B82-9548-8FCBF805122B}">
      <dsp:nvSpPr>
        <dsp:cNvPr id="0" name=""/>
        <dsp:cNvSpPr/>
      </dsp:nvSpPr>
      <dsp:spPr>
        <a:xfrm>
          <a:off x="967629" y="-73746"/>
          <a:ext cx="3922657" cy="3922657"/>
        </a:xfrm>
        <a:prstGeom prst="circularArrow">
          <a:avLst>
            <a:gd name="adj1" fmla="val 4668"/>
            <a:gd name="adj2" fmla="val 272909"/>
            <a:gd name="adj3" fmla="val 13011014"/>
            <a:gd name="adj4" fmla="val 17909599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326B2-E16A-43C0-9711-FA4BEA00EB92}">
      <dsp:nvSpPr>
        <dsp:cNvPr id="0" name=""/>
        <dsp:cNvSpPr/>
      </dsp:nvSpPr>
      <dsp:spPr>
        <a:xfrm>
          <a:off x="1683292" y="672"/>
          <a:ext cx="2491330" cy="12456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执行计划</a:t>
          </a:r>
          <a:endParaRPr lang="zh-TW" altLang="en-US" sz="4000" kern="1200" dirty="0"/>
        </a:p>
      </dsp:txBody>
      <dsp:txXfrm>
        <a:off x="1683292" y="672"/>
        <a:ext cx="2491330" cy="1245665"/>
      </dsp:txXfrm>
    </dsp:sp>
    <dsp:sp modelId="{8D4AFE84-301B-4184-8CA5-7995582979B1}">
      <dsp:nvSpPr>
        <dsp:cNvPr id="0" name=""/>
        <dsp:cNvSpPr/>
      </dsp:nvSpPr>
      <dsp:spPr>
        <a:xfrm>
          <a:off x="3091787" y="1409167"/>
          <a:ext cx="2491330" cy="12456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监督进程</a:t>
          </a:r>
          <a:endParaRPr lang="zh-TW" altLang="en-US" sz="4000" kern="1200" dirty="0"/>
        </a:p>
      </dsp:txBody>
      <dsp:txXfrm>
        <a:off x="3091787" y="1409167"/>
        <a:ext cx="2491330" cy="1245665"/>
      </dsp:txXfrm>
    </dsp:sp>
    <dsp:sp modelId="{660A7C5F-1AF0-4E30-8B22-CD7DABB16AD7}">
      <dsp:nvSpPr>
        <dsp:cNvPr id="0" name=""/>
        <dsp:cNvSpPr/>
      </dsp:nvSpPr>
      <dsp:spPr>
        <a:xfrm>
          <a:off x="1683292" y="2817661"/>
          <a:ext cx="2491330" cy="12456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记录结果</a:t>
          </a:r>
          <a:endParaRPr lang="zh-TW" altLang="en-US" sz="4000" kern="1200" dirty="0"/>
        </a:p>
      </dsp:txBody>
      <dsp:txXfrm>
        <a:off x="1683292" y="2817661"/>
        <a:ext cx="2491330" cy="1245665"/>
      </dsp:txXfrm>
    </dsp:sp>
    <dsp:sp modelId="{95563147-8F2D-4E41-BB8E-2DCBD912DCE2}">
      <dsp:nvSpPr>
        <dsp:cNvPr id="0" name=""/>
        <dsp:cNvSpPr/>
      </dsp:nvSpPr>
      <dsp:spPr>
        <a:xfrm>
          <a:off x="274798" y="1409167"/>
          <a:ext cx="2491330" cy="12456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修正计划</a:t>
          </a:r>
          <a:endParaRPr lang="zh-TW" altLang="en-US" sz="4000" kern="1200" dirty="0"/>
        </a:p>
      </dsp:txBody>
      <dsp:txXfrm>
        <a:off x="274798" y="1409167"/>
        <a:ext cx="2491330" cy="124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D3632-142F-43B8-9635-5221C0A27D9D}" type="datetimeFigureOut">
              <a:rPr lang="zh-TW" altLang="en-US" smtClean="0"/>
              <a:pPr/>
              <a:t>2015/3/11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1B9-ABB0-4D2C-9E8B-CA86592F69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51B9-ABB0-4D2C-9E8B-CA86592F69AF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mtgjudge.cn/&#20108;&#32423;&#35009;&#21028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327548"/>
            <a:ext cx="8077200" cy="1673352"/>
          </a:xfrm>
        </p:spPr>
        <p:txBody>
          <a:bodyPr/>
          <a:lstStyle/>
          <a:p>
            <a:pPr algn="r"/>
            <a:r>
              <a:rPr lang="zh-CN" altLang="en-US" dirty="0" smtClean="0"/>
              <a:t>如何提高比赛效率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1600" dirty="0" smtClean="0"/>
              <a:t>by Alex  </a:t>
            </a:r>
            <a:r>
              <a:rPr lang="zh-CN" altLang="en-US" sz="1600" dirty="0" smtClean="0"/>
              <a:t>（</a:t>
            </a:r>
            <a:endParaRPr lang="zh-TW" altLang="en-US" sz="1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图片 3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756"/>
            <a:ext cx="9144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透过完成阶段性目标，来满足自我需求。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2400" dirty="0" smtClean="0"/>
              <a:t>基础</a:t>
            </a:r>
            <a:r>
              <a:rPr lang="zh-CN" altLang="en-US" sz="2400" dirty="0" smtClean="0"/>
              <a:t>目标：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完成比赛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延生目标：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教育牌手、教育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、带</a:t>
            </a:r>
            <a:r>
              <a:rPr lang="en-US" altLang="zh-CN" sz="2400" dirty="0" smtClean="0"/>
              <a:t>L0</a:t>
            </a:r>
            <a:r>
              <a:rPr lang="zh-CN" altLang="en-US" sz="2400" dirty="0" smtClean="0"/>
              <a:t>实习</a:t>
            </a:r>
            <a:r>
              <a:rPr lang="zh-CN" altLang="en-US" sz="2400" dirty="0" smtClean="0"/>
              <a:t>、辅导</a:t>
            </a:r>
            <a:r>
              <a:rPr lang="en-US" altLang="zh-CN" sz="2400" dirty="0" smtClean="0"/>
              <a:t>L1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自我完善目标：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强化长处、补充不足、自我反思</a:t>
            </a:r>
            <a:endParaRPr lang="en-US" altLang="zh-CN" sz="2400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什么是比赛效率？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狸氏比赛效率</a:t>
            </a:r>
            <a:r>
              <a:rPr lang="zh-CN" altLang="en-US" dirty="0" smtClean="0"/>
              <a:t>的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857224" y="3857628"/>
          <a:ext cx="4704544" cy="1785950"/>
        </p:xfrm>
        <a:graphic>
          <a:graphicData uri="http://schemas.openxmlformats.org/presentationml/2006/ole">
            <p:oleObj spid="_x0000_s95238" name="公式" r:id="rId3" imgW="1104840" imgH="419040" progId="Equation.3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95239" name="公式" r:id="rId4" imgW="914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自我需求的满足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= </a:t>
            </a:r>
            <a:r>
              <a:rPr lang="zh-CN" altLang="en-US" dirty="0" smtClean="0"/>
              <a:t>阶段性目标完成度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自身的付出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= </a:t>
            </a:r>
            <a:r>
              <a:rPr lang="zh-CN" altLang="en-US" dirty="0" smtClean="0"/>
              <a:t>时间、金钱、精力</a:t>
            </a:r>
            <a:endParaRPr lang="en-US" altLang="zh-CN" dirty="0" smtClean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97283" name="公式" r:id="rId3" imgW="914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如何提高比赛</a:t>
            </a:r>
            <a:r>
              <a:rPr lang="zh-CN" altLang="en-US" dirty="0" smtClean="0"/>
              <a:t>效率？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如何提高比赛</a:t>
            </a:r>
            <a:r>
              <a:rPr lang="zh-CN" altLang="en-US" dirty="0" smtClean="0"/>
              <a:t>效率？</a:t>
            </a:r>
            <a:endParaRPr lang="zh-TW" altLang="en-US" dirty="0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1857356" y="2714620"/>
          <a:ext cx="4704544" cy="1785950"/>
        </p:xfrm>
        <a:graphic>
          <a:graphicData uri="http://schemas.openxmlformats.org/presentationml/2006/ole">
            <p:oleObj spid="_x0000_s98306" name="公式" r:id="rId3" imgW="1104840" imgH="419040" progId="Equation.3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98307" name="公式" r:id="rId4" imgW="914400" imgH="215640" progId="Equation.3">
              <p:embed/>
            </p:oleObj>
          </a:graphicData>
        </a:graphic>
      </p:graphicFrame>
      <p:sp>
        <p:nvSpPr>
          <p:cNvPr id="6" name="上箭头 5"/>
          <p:cNvSpPr/>
          <p:nvPr/>
        </p:nvSpPr>
        <p:spPr>
          <a:xfrm>
            <a:off x="1285852" y="2714620"/>
            <a:ext cx="540000" cy="720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下箭头 6"/>
          <p:cNvSpPr/>
          <p:nvPr/>
        </p:nvSpPr>
        <p:spPr>
          <a:xfrm>
            <a:off x="6000760" y="3857628"/>
            <a:ext cx="540000" cy="720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如何提高比赛效率？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在比赛前，</a:t>
            </a:r>
            <a:r>
              <a:rPr lang="zh-CN" altLang="en-US" dirty="0" smtClean="0">
                <a:solidFill>
                  <a:srgbClr val="C00000"/>
                </a:solidFill>
              </a:rPr>
              <a:t>参考过往的经验</a:t>
            </a:r>
            <a:r>
              <a:rPr lang="zh-CN" altLang="en-US" dirty="0" smtClean="0"/>
              <a:t>，以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自身需求为导向</a:t>
            </a:r>
            <a:r>
              <a:rPr lang="zh-CN" altLang="en-US" dirty="0" smtClean="0"/>
              <a:t>，针对一场或多场比赛，提前</a:t>
            </a:r>
            <a:r>
              <a:rPr lang="zh-CN" altLang="en-US" dirty="0" smtClean="0">
                <a:solidFill>
                  <a:schemeClr val="accent4"/>
                </a:solidFill>
              </a:rPr>
              <a:t>制定计划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在比赛时，透过对计划的</a:t>
            </a:r>
            <a:r>
              <a:rPr lang="zh-CN" altLang="en-US" dirty="0" smtClean="0">
                <a:solidFill>
                  <a:srgbClr val="7030A0"/>
                </a:solidFill>
              </a:rPr>
              <a:t>执行、监督、记录和修正</a:t>
            </a:r>
            <a:r>
              <a:rPr lang="zh-CN" altLang="en-US" dirty="0" smtClean="0"/>
              <a:t>，让赛事</a:t>
            </a:r>
            <a:r>
              <a:rPr lang="zh-CN" altLang="en-US" dirty="0" smtClean="0">
                <a:solidFill>
                  <a:schemeClr val="accent6"/>
                </a:solidFill>
              </a:rPr>
              <a:t>顺利结束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完成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预定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的阶段性目标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在比赛后，</a:t>
            </a:r>
            <a:r>
              <a:rPr lang="zh-CN" altLang="en-US" dirty="0" smtClean="0">
                <a:solidFill>
                  <a:srgbClr val="00B050"/>
                </a:solidFill>
              </a:rPr>
              <a:t>对自身的计划进行总结和归纳</a:t>
            </a:r>
            <a:r>
              <a:rPr lang="zh-CN" altLang="en-US" dirty="0" smtClean="0"/>
              <a:t>，为日后制定计划，提供参考。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提高效率的途径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3543296" cy="34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5357819" y="3428976"/>
          <a:ext cx="378618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38" y="557214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三方面入手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327548"/>
            <a:ext cx="8077200" cy="1673352"/>
          </a:xfrm>
        </p:spPr>
        <p:txBody>
          <a:bodyPr/>
          <a:lstStyle/>
          <a:p>
            <a:pPr algn="ctr"/>
            <a:r>
              <a:rPr lang="zh-CN" altLang="en-US" sz="8000" dirty="0" smtClean="0"/>
              <a:t>比赛前</a:t>
            </a:r>
            <a:endParaRPr lang="zh-TW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图片 3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6258"/>
            <a:ext cx="9144000" cy="344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收集信息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Collect 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59055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收集信息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5191"/>
            <a:ext cx="3971924" cy="4625609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时间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地点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赛制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人手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实习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交通</a:t>
            </a:r>
            <a:endParaRPr lang="en-US" altLang="zh-CN" sz="2400" dirty="0" smtClean="0"/>
          </a:p>
          <a:p>
            <a:pPr>
              <a:buFontTx/>
              <a:buChar char="-"/>
            </a:pPr>
            <a:endParaRPr lang="en-US" altLang="zh-CN" dirty="0" smtClean="0"/>
          </a:p>
          <a:p>
            <a:pPr>
              <a:buFontTx/>
              <a:buChar char="-"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714876" y="1803787"/>
            <a:ext cx="3971924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zh-CN" altLang="en-US" sz="2400" dirty="0" smtClean="0"/>
              <a:t>牌手的习惯</a:t>
            </a:r>
            <a:endParaRPr lang="en-US" altLang="zh-CN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zh-CN" altLang="en-US" sz="2400" dirty="0" smtClean="0"/>
              <a:t>主流套牌</a:t>
            </a:r>
            <a:endParaRPr lang="en-US" altLang="zh-CN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zh-CN" altLang="en-US" sz="2400" dirty="0" smtClean="0"/>
              <a:t>特别的问题</a:t>
            </a:r>
            <a:endParaRPr lang="en-US" altLang="zh-CN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altLang="zh-CN" sz="2400" dirty="0" smtClean="0"/>
              <a:t>TO</a:t>
            </a:r>
            <a:r>
              <a:rPr lang="zh-CN" altLang="en-US" sz="2400" dirty="0" smtClean="0"/>
              <a:t>的情况</a:t>
            </a:r>
            <a:endParaRPr lang="en-US" altLang="zh-CN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28596" y="5018497"/>
            <a:ext cx="3429024" cy="183952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老婆的底线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自己的钱包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护照过期没？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知道该知道的</a:t>
            </a:r>
            <a:endParaRPr lang="en-US" altLang="zh-CN" sz="3200" dirty="0" smtClean="0"/>
          </a:p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1857364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知道不知道的</a:t>
            </a:r>
            <a:endParaRPr lang="en-US" altLang="zh-CN" sz="32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为什么要提高比赛效率？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收集信息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沟通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Collect 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565" y="1928802"/>
            <a:ext cx="5904221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沟通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与</a:t>
            </a:r>
            <a:r>
              <a:rPr lang="en-US" altLang="zh-CN" dirty="0" smtClean="0"/>
              <a:t>TO</a:t>
            </a:r>
            <a:r>
              <a:rPr lang="zh-CN" altLang="en-US" dirty="0" smtClean="0"/>
              <a:t>沟通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人数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场地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时间</a:t>
            </a:r>
          </a:p>
          <a:p>
            <a:pPr>
              <a:buNone/>
            </a:pPr>
            <a:r>
              <a:rPr lang="zh-CN" altLang="en-US" dirty="0" smtClean="0"/>
              <a:t>赛制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物资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阿狸的一次云霄飞车体验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718" y="1643050"/>
            <a:ext cx="57150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沟通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与其他人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裁判组织（论坛、群）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其他执法裁判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实习裁判</a:t>
            </a:r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Colleag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71678"/>
            <a:ext cx="295275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沟通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与自己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订立</a:t>
            </a:r>
            <a:r>
              <a:rPr lang="zh-CN" altLang="en-US" dirty="0" smtClean="0"/>
              <a:t>阶段性目标（</a:t>
            </a:r>
            <a:r>
              <a:rPr lang="en-US" altLang="zh-CN" dirty="0" smtClean="0"/>
              <a:t>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参考过往的经验</a:t>
            </a:r>
            <a:endParaRPr lang="zh-CN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Meditate.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357570" cy="475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收集信息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沟通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制定计划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Collect 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314004"/>
            <a:ext cx="5904221" cy="2543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制定计划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214414" y="2428868"/>
          <a:ext cx="7286676" cy="378621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52811"/>
                <a:gridCol w="4884012"/>
                <a:gridCol w="1149853"/>
              </a:tblGrid>
              <a:tr h="37249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阶段性目标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优先权</a:t>
                      </a:r>
                      <a:endParaRPr lang="zh-TW" altLang="en-US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基础目标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晚上十点前结束比赛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Review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dirty="0" smtClean="0"/>
                        <a:t>实习裁判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– </a:t>
                      </a:r>
                      <a:r>
                        <a:rPr lang="zh-CN" altLang="en-US" baseline="0" dirty="0" smtClean="0"/>
                        <a:t>沈奕（是否合适升</a:t>
                      </a:r>
                      <a:r>
                        <a:rPr lang="en-US" altLang="zh-CN" baseline="0" dirty="0" smtClean="0"/>
                        <a:t>1</a:t>
                      </a:r>
                      <a:r>
                        <a:rPr lang="zh-CN" altLang="en-US" baseline="0" dirty="0" smtClean="0"/>
                        <a:t>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Mentor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baseline="0" dirty="0" smtClean="0"/>
                        <a:t>  2</a:t>
                      </a:r>
                      <a:r>
                        <a:rPr lang="zh-CN" altLang="en-US" baseline="0" dirty="0" smtClean="0"/>
                        <a:t>级裁判考生</a:t>
                      </a:r>
                      <a:r>
                        <a:rPr lang="zh-CN" altLang="en-US" baseline="0" dirty="0" smtClean="0"/>
                        <a:t>沈奕（观察其能力）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与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磨合，准备</a:t>
                      </a:r>
                      <a:r>
                        <a:rPr lang="en-US" altLang="zh-CN" dirty="0" smtClean="0"/>
                        <a:t>WMCQ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熟悉摩登赛制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zh-CN" altLang="en-US" dirty="0" smtClean="0"/>
                        <a:t>准备下一个摩登</a:t>
                      </a:r>
                      <a:r>
                        <a:rPr lang="en-US" altLang="zh-CN" dirty="0" smtClean="0"/>
                        <a:t>GP</a:t>
                      </a:r>
                      <a:r>
                        <a:rPr lang="zh-CN" altLang="en-US" dirty="0" smtClean="0"/>
                        <a:t>的执法工作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让当地牌手以正确的姿势填写牌表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自我完善目标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Self-Review</a:t>
                      </a:r>
                      <a:r>
                        <a:rPr lang="zh-CN" altLang="en-US" dirty="0" smtClean="0"/>
                        <a:t>：减少错别字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制定计划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728806" y="1571612"/>
          <a:ext cx="5486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内容占位符 3"/>
          <p:cNvGraphicFramePr>
            <a:graphicFrameLocks/>
          </p:cNvGraphicFramePr>
          <p:nvPr/>
        </p:nvGraphicFramePr>
        <p:xfrm>
          <a:off x="1714480" y="1594826"/>
          <a:ext cx="5486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报名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开始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牌手会议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现开登记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组牌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强轮抽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决赛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内容占位符 3"/>
          <p:cNvGraphicFramePr>
            <a:graphicFrameLocks/>
          </p:cNvGraphicFramePr>
          <p:nvPr/>
        </p:nvGraphicFramePr>
        <p:xfrm>
          <a:off x="1714480" y="1571612"/>
          <a:ext cx="5486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报名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10:00</a:t>
                      </a:r>
                      <a:r>
                        <a:rPr lang="en-US" altLang="zh-TW" baseline="0" dirty="0" smtClean="0"/>
                        <a:t> – 11:00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开始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11:00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牌手会议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11:05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现开登记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11:10 – 11:30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组牌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11:35</a:t>
                      </a:r>
                      <a:r>
                        <a:rPr lang="en-US" altLang="zh-TW" baseline="0" dirty="0" smtClean="0"/>
                        <a:t> – 12:05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12:15</a:t>
                      </a:r>
                      <a:r>
                        <a:rPr lang="en-US" altLang="zh-TW" baseline="0" dirty="0" smtClean="0"/>
                        <a:t> – 13:15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13:15</a:t>
                      </a:r>
                      <a:r>
                        <a:rPr lang="en-US" altLang="zh-TW" baseline="0" dirty="0" smtClean="0"/>
                        <a:t> – 14:15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14:15</a:t>
                      </a:r>
                      <a:r>
                        <a:rPr lang="en-US" altLang="zh-TW" baseline="0" dirty="0" smtClean="0"/>
                        <a:t> – 15:15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15:15</a:t>
                      </a:r>
                      <a:r>
                        <a:rPr lang="en-US" altLang="zh-TW" baseline="0" dirty="0" smtClean="0"/>
                        <a:t> – 16:15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强轮抽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16:30</a:t>
                      </a:r>
                      <a:r>
                        <a:rPr lang="en-US" altLang="zh-TW" baseline="0" dirty="0" smtClean="0"/>
                        <a:t> – 17:30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17:30</a:t>
                      </a:r>
                      <a:r>
                        <a:rPr lang="en-US" altLang="zh-TW" baseline="0" dirty="0" smtClean="0"/>
                        <a:t> – 18:30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18:30</a:t>
                      </a:r>
                      <a:r>
                        <a:rPr lang="en-US" altLang="zh-TW" baseline="0" dirty="0" smtClean="0"/>
                        <a:t> – 19:45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决赛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19:45</a:t>
                      </a:r>
                      <a:r>
                        <a:rPr lang="en-US" altLang="zh-TW" baseline="0" dirty="0" smtClean="0"/>
                        <a:t> – 21:00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制定计划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085996" y="1774825"/>
          <a:ext cx="5486400" cy="4445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数量</a:t>
                      </a:r>
                      <a:endParaRPr lang="zh-TW" altLang="en-US" dirty="0"/>
                    </a:p>
                  </a:txBody>
                  <a:tcPr/>
                </a:tc>
              </a:tr>
              <a:tr h="2832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套牌登记表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</a:t>
                      </a:r>
                      <a:r>
                        <a:rPr lang="zh-CN" altLang="en-US" dirty="0" smtClean="0"/>
                        <a:t>张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KTK</a:t>
                      </a:r>
                      <a:r>
                        <a:rPr lang="zh-CN" altLang="en-US" dirty="0" smtClean="0"/>
                        <a:t>补充包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盒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FRF</a:t>
                      </a:r>
                      <a:r>
                        <a:rPr lang="zh-CN" altLang="en-US" dirty="0" smtClean="0"/>
                        <a:t>补充包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盒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网络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桌号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桌子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椅子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打印机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打印纸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裁纸刀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收集信息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沟通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制定计划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防范于未然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Collect Info.jpg"/>
          <p:cNvPicPr>
            <a:picLocks noChangeAspect="1"/>
          </p:cNvPicPr>
          <p:nvPr/>
        </p:nvPicPr>
        <p:blipFill>
          <a:blip r:embed="rId2" cstate="print"/>
          <a:srcRect t="11233" r="8409" b="15749"/>
          <a:stretch>
            <a:fillRect/>
          </a:stretch>
        </p:blipFill>
        <p:spPr>
          <a:xfrm>
            <a:off x="3280621" y="2143116"/>
            <a:ext cx="5220469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比赛前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防范于未然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很有可能发生的。。。</a:t>
            </a: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图片 4" descr="argue.jpg"/>
          <p:cNvPicPr>
            <a:picLocks noChangeAspect="1"/>
          </p:cNvPicPr>
          <p:nvPr/>
        </p:nvPicPr>
        <p:blipFill>
          <a:blip r:embed="rId2" cstate="print"/>
          <a:srcRect l="5965" t="14583"/>
          <a:stretch>
            <a:fillRect/>
          </a:stretch>
        </p:blipFill>
        <p:spPr>
          <a:xfrm>
            <a:off x="3657986" y="2428868"/>
            <a:ext cx="5057418" cy="3467864"/>
          </a:xfrm>
          <a:prstGeom prst="rect">
            <a:avLst/>
          </a:prstGeom>
        </p:spPr>
      </p:pic>
      <p:pic>
        <p:nvPicPr>
          <p:cNvPr id="4" name="图片 3" descr="Figh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098" y="3143248"/>
            <a:ext cx="4248216" cy="318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为什么要提高比赛效率？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让牌手有好的比赛体验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你好，我好，混口饭吃！</a:t>
            </a:r>
            <a:endParaRPr lang="en-US" altLang="zh-CN" dirty="0" smtClean="0"/>
          </a:p>
          <a:p>
            <a:r>
              <a:rPr lang="zh-CN" altLang="en-US" dirty="0" smtClean="0"/>
              <a:t>让</a:t>
            </a:r>
            <a:r>
              <a:rPr lang="en-US" altLang="zh-CN" dirty="0" smtClean="0"/>
              <a:t>TO</a:t>
            </a:r>
            <a:r>
              <a:rPr lang="zh-CN" altLang="en-US" dirty="0" smtClean="0"/>
              <a:t>的资源合理使用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老板，多给点补充包。。。</a:t>
            </a:r>
            <a:endParaRPr lang="en-US" altLang="zh-CN" dirty="0" smtClean="0"/>
          </a:p>
          <a:p>
            <a:r>
              <a:rPr lang="zh-CN" altLang="en-US" dirty="0" smtClean="0"/>
              <a:t>展现裁判团队的专业素质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</a:t>
            </a:r>
            <a:r>
              <a:rPr lang="zh-CN" altLang="en-US" dirty="0" smtClean="0"/>
              <a:t>皇、海大爷、</a:t>
            </a:r>
            <a:r>
              <a:rPr lang="en-US" altLang="zh-CN" dirty="0" smtClean="0"/>
              <a:t>Joe</a:t>
            </a:r>
            <a:r>
              <a:rPr lang="zh-CN" altLang="en-US" dirty="0" smtClean="0"/>
              <a:t>大大，我没给你们丢脸！</a:t>
            </a:r>
            <a:endParaRPr lang="en-US" altLang="zh-CN" dirty="0" smtClean="0"/>
          </a:p>
          <a:p>
            <a:r>
              <a:rPr lang="zh-CN" altLang="en-US" dirty="0" smtClean="0"/>
              <a:t>提高万智牌品牌价值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大师，下次裁判会议能在三亚开么？</a:t>
            </a: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r>
              <a:rPr lang="zh-CN" altLang="en-US" dirty="0" smtClean="0"/>
              <a:t>其实我想早点回家。。。。。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327548"/>
            <a:ext cx="8077200" cy="1673352"/>
          </a:xfrm>
        </p:spPr>
        <p:txBody>
          <a:bodyPr/>
          <a:lstStyle/>
          <a:p>
            <a:pPr algn="ctr"/>
            <a:r>
              <a:rPr lang="zh-CN" altLang="en-US" sz="8000" dirty="0" smtClean="0"/>
              <a:t>比赛当日</a:t>
            </a:r>
            <a:endParaRPr lang="zh-TW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图片 3" descr="Background.jpg"/>
          <p:cNvPicPr>
            <a:picLocks noChangeAspect="1"/>
          </p:cNvPicPr>
          <p:nvPr/>
        </p:nvPicPr>
        <p:blipFill>
          <a:blip r:embed="rId2" cstate="print"/>
          <a:srcRect l="1481" t="16259" r="3770" b="26210"/>
          <a:stretch>
            <a:fillRect/>
          </a:stretch>
        </p:blipFill>
        <p:spPr>
          <a:xfrm>
            <a:off x="0" y="785794"/>
            <a:ext cx="914400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625609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62" y="2500306"/>
          <a:ext cx="7429552" cy="264320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35070"/>
                <a:gridCol w="6294482"/>
              </a:tblGrid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前期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</a:rPr>
                        <a:t>报名、录入、比赛开始、到第一轮结束</a:t>
                      </a:r>
                      <a:endParaRPr lang="zh-TW" altLang="en-US" sz="2800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中期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</a:rPr>
                        <a:t>第二轮开始、</a:t>
                      </a:r>
                      <a:r>
                        <a:rPr lang="en-US" altLang="zh-CN" sz="280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</a:rPr>
                        <a:t>强比赛开始</a:t>
                      </a:r>
                      <a:endParaRPr lang="zh-TW" altLang="en-US" sz="2800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后期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</a:rPr>
                        <a:t>强开始以后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到赛场后，第一件事是。。。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找人！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把</a:t>
            </a:r>
            <a:r>
              <a:rPr lang="en-US" altLang="zh-CN" dirty="0" smtClean="0"/>
              <a:t>TO</a:t>
            </a:r>
            <a:r>
              <a:rPr lang="zh-CN" altLang="en-US" dirty="0" smtClean="0"/>
              <a:t>、执法裁判、实习裁判所有人都找到。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简单提醒：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分工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前期 ：确认物资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445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确认</a:t>
                      </a:r>
                      <a:endParaRPr lang="zh-TW" altLang="en-US" dirty="0"/>
                    </a:p>
                  </a:txBody>
                  <a:tcPr/>
                </a:tc>
              </a:tr>
              <a:tr h="28320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套牌登记表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</a:t>
                      </a:r>
                      <a:r>
                        <a:rPr lang="zh-CN" altLang="en-US" dirty="0" smtClean="0"/>
                        <a:t>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KTK</a:t>
                      </a:r>
                      <a:r>
                        <a:rPr lang="zh-CN" altLang="en-US" dirty="0" smtClean="0"/>
                        <a:t>补充包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盒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FRF</a:t>
                      </a:r>
                      <a:r>
                        <a:rPr lang="zh-CN" altLang="en-US" dirty="0" smtClean="0"/>
                        <a:t>补充包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盒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电脑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网络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桌号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桌子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椅子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打印机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打印纸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裁纸刀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785918" y="1865330"/>
          <a:ext cx="58579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比赛流程</a:t>
            </a: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CN" altLang="en-US" dirty="0" smtClean="0"/>
              <a:t>目标完成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工作进程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图文框 5"/>
          <p:cNvSpPr/>
          <p:nvPr/>
        </p:nvSpPr>
        <p:spPr>
          <a:xfrm>
            <a:off x="428596" y="2714620"/>
            <a:ext cx="2000264" cy="71438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实际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报名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10:00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11:00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开始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11:00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牌手会议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11:05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现开登记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11:10 – 11:30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组牌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11:35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12:05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12:15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13:15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13:15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14:15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14:15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15:15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15:15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16:15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强轮抽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16:30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17:30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17:30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18:30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18:30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19:45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决赛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19:45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21:00</a:t>
                      </a:r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10:30 – 11:15 </a:t>
            </a:r>
            <a:r>
              <a:rPr lang="en-US" altLang="zh-CN" dirty="0" smtClean="0"/>
              <a:t> 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9454" y="23452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11:25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11:27 – 11:45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11:45 – 12:15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34290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12:20 – 13:00</a:t>
            </a:r>
            <a:endParaRPr lang="zh-TW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37740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13:03 – 14:15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 rot="20144205">
            <a:off x="1394473" y="3572724"/>
            <a:ext cx="628899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修正你的计划！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预计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实际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报名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10:30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11:15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开始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11:25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牌手会议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11:027 – 11:45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现开登记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11:45 – 12:15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组牌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12:20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13:00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13:03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– 14:15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强轮抽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CN" altLang="en-US" dirty="0" smtClean="0"/>
                        <a:t>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决赛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29058" y="4178862"/>
            <a:ext cx="178595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14:15 – 15:15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15:15 – 16:15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16:15 – 17:15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17:30 – 18:30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18:30 – 19:30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19:30- 20:45</a:t>
            </a: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70C0"/>
                </a:solidFill>
              </a:rPr>
              <a:t>20:45 – 22:00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17:40 </a:t>
            </a:r>
            <a:r>
              <a:rPr lang="en-US" altLang="zh-CN" dirty="0" smtClean="0"/>
              <a:t>– </a:t>
            </a:r>
            <a:r>
              <a:rPr lang="en-US" altLang="zh-CN" dirty="0" smtClean="0"/>
              <a:t>18:45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14:15 </a:t>
            </a:r>
            <a:r>
              <a:rPr lang="en-US" altLang="zh-CN" dirty="0" smtClean="0"/>
              <a:t>– 15:17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15:19 </a:t>
            </a:r>
            <a:r>
              <a:rPr lang="en-US" altLang="zh-CN" dirty="0" smtClean="0"/>
              <a:t>– 16:13</a:t>
            </a:r>
            <a:endParaRPr lang="zh-TW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49170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16:17 </a:t>
            </a:r>
            <a:r>
              <a:rPr lang="en-US" altLang="zh-CN" dirty="0" smtClean="0"/>
              <a:t>– 17:30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 rot="20144205">
            <a:off x="1394473" y="3572724"/>
            <a:ext cx="628899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阿狸的</a:t>
            </a:r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PPTQ</a:t>
            </a:r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故事</a:t>
            </a:r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！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比赛流程</a:t>
            </a: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CN" altLang="en-US" dirty="0" smtClean="0"/>
              <a:t>目标完成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工作进程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图文框 5"/>
          <p:cNvSpPr/>
          <p:nvPr/>
        </p:nvSpPr>
        <p:spPr>
          <a:xfrm>
            <a:off x="428596" y="3714752"/>
            <a:ext cx="2000264" cy="71438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/>
        </p:nvGraphicFramePr>
        <p:xfrm>
          <a:off x="714348" y="1785926"/>
          <a:ext cx="7572427" cy="40537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24494"/>
                <a:gridCol w="4383773"/>
                <a:gridCol w="1032080"/>
                <a:gridCol w="1032080"/>
              </a:tblGrid>
              <a:tr h="372498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阶段性目标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优先权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完成</a:t>
                      </a:r>
                      <a:endParaRPr lang="zh-TW" altLang="en-US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基础目标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晚上十点前结束比赛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Review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dirty="0" smtClean="0"/>
                        <a:t>实习裁判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– </a:t>
                      </a:r>
                      <a:r>
                        <a:rPr lang="zh-CN" altLang="en-US" baseline="0" dirty="0" smtClean="0"/>
                        <a:t>沈奕（是否合适升</a:t>
                      </a:r>
                      <a:r>
                        <a:rPr lang="en-US" altLang="zh-CN" baseline="0" dirty="0" smtClean="0"/>
                        <a:t>1</a:t>
                      </a:r>
                      <a:r>
                        <a:rPr lang="zh-CN" altLang="en-US" baseline="0" dirty="0" smtClean="0"/>
                        <a:t>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75</a:t>
                      </a:r>
                      <a:r>
                        <a:rPr lang="en-US" altLang="zh-CN" dirty="0" smtClean="0"/>
                        <a:t>%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Mentor</a:t>
                      </a:r>
                      <a:r>
                        <a:rPr lang="zh-CN" altLang="en-US" dirty="0" smtClean="0"/>
                        <a:t>：</a:t>
                      </a:r>
                      <a:r>
                        <a:rPr lang="en-US" altLang="zh-CN" baseline="0" dirty="0" smtClean="0"/>
                        <a:t>  2</a:t>
                      </a:r>
                      <a:r>
                        <a:rPr lang="zh-CN" altLang="en-US" baseline="0" dirty="0" smtClean="0"/>
                        <a:t>级裁判考生</a:t>
                      </a:r>
                      <a:r>
                        <a:rPr lang="zh-CN" altLang="en-US" baseline="0" dirty="0" smtClean="0"/>
                        <a:t>沈奕（观察其能力）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r>
                        <a:rPr lang="en-US" altLang="zh-CN" dirty="0" smtClean="0"/>
                        <a:t>%</a:t>
                      </a:r>
                      <a:endParaRPr lang="zh-TW" altLang="en-US" dirty="0"/>
                    </a:p>
                  </a:txBody>
                  <a:tcPr/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与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磨合，准备</a:t>
                      </a:r>
                      <a:r>
                        <a:rPr lang="en-US" altLang="zh-CN" dirty="0" smtClean="0"/>
                        <a:t>WMCQ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</a:t>
                      </a:r>
                      <a:r>
                        <a:rPr lang="en-US" altLang="zh-CN" dirty="0" smtClean="0"/>
                        <a:t>%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熟悉摩登赛制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zh-CN" altLang="en-US" dirty="0" smtClean="0"/>
                        <a:t>准备下一个摩登</a:t>
                      </a:r>
                      <a:r>
                        <a:rPr lang="en-US" altLang="zh-CN" dirty="0" smtClean="0"/>
                        <a:t>GP</a:t>
                      </a:r>
                      <a:r>
                        <a:rPr lang="zh-CN" altLang="en-US" dirty="0" smtClean="0"/>
                        <a:t>的执法工作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延伸目标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让当地牌手以正确的姿势填写牌表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√</a:t>
                      </a:r>
                      <a:endParaRPr lang="zh-TW" altLang="en-U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自我完善目标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Self-Review</a:t>
                      </a:r>
                      <a:r>
                        <a:rPr lang="zh-CN" altLang="en-US" dirty="0" smtClean="0"/>
                        <a:t>：减少错别字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-50%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为什么要提高比赛效率？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5191"/>
            <a:ext cx="3614734" cy="4725643"/>
          </a:xfrm>
        </p:spPr>
        <p:txBody>
          <a:bodyPr/>
          <a:lstStyle/>
          <a:p>
            <a:r>
              <a:rPr lang="zh-CN" altLang="en-US" dirty="0" smtClean="0"/>
              <a:t>阿狸第一次</a:t>
            </a:r>
            <a:r>
              <a:rPr lang="en-US" altLang="zh-CN" dirty="0" smtClean="0"/>
              <a:t>PTQ</a:t>
            </a:r>
            <a:r>
              <a:rPr lang="zh-CN" altLang="en-US" dirty="0" smtClean="0"/>
              <a:t>的愉快回忆</a:t>
            </a:r>
            <a:endParaRPr lang="zh-TW" altLang="en-US" dirty="0"/>
          </a:p>
        </p:txBody>
      </p:sp>
      <p:pic>
        <p:nvPicPr>
          <p:cNvPr id="4" name="图片 3" descr="Chase 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94" y="1714488"/>
            <a:ext cx="4786306" cy="4786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比赛流程</a:t>
            </a: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CN" altLang="en-US" dirty="0" smtClean="0"/>
              <a:t>目标完成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工作进程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图文框 5"/>
          <p:cNvSpPr/>
          <p:nvPr/>
        </p:nvSpPr>
        <p:spPr>
          <a:xfrm>
            <a:off x="428596" y="4714884"/>
            <a:ext cx="2000264" cy="71438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中期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了解每个单位的进程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提醒遗漏的部分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修正错误的部分</a:t>
            </a:r>
            <a:endParaRPr lang="en-US" altLang="zh-CN" dirty="0" smtClean="0"/>
          </a:p>
          <a:p>
            <a:endParaRPr lang="en-US" altLang="zh-TW" dirty="0" smtClean="0"/>
          </a:p>
          <a:p>
            <a:r>
              <a:rPr lang="zh-CN" altLang="en-US" dirty="0" smtClean="0"/>
              <a:t>当比赛时间和预计时间出现偏差时，找到短板</a:t>
            </a:r>
            <a:endParaRPr lang="en-US" altLang="zh-CN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比赛当日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后期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与</a:t>
            </a:r>
            <a:r>
              <a:rPr lang="en-US" altLang="zh-CN" dirty="0" smtClean="0"/>
              <a:t>TO</a:t>
            </a:r>
            <a:r>
              <a:rPr lang="zh-CN" altLang="en-US" dirty="0" smtClean="0"/>
              <a:t>沟通（</a:t>
            </a:r>
            <a:r>
              <a:rPr lang="zh-CN" altLang="en-US" dirty="0" smtClean="0"/>
              <a:t>打铁</a:t>
            </a:r>
            <a:r>
              <a:rPr lang="zh-CN" altLang="en-US" dirty="0" smtClean="0"/>
              <a:t>趁</a:t>
            </a:r>
            <a:r>
              <a:rPr lang="zh-CN" altLang="en-US" dirty="0" smtClean="0"/>
              <a:t>热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与团队沟通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提前收拾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327548"/>
            <a:ext cx="8077200" cy="1673352"/>
          </a:xfrm>
        </p:spPr>
        <p:txBody>
          <a:bodyPr/>
          <a:lstStyle/>
          <a:p>
            <a:pPr algn="ctr"/>
            <a:r>
              <a:rPr lang="zh-CN" altLang="en-US" sz="8000" dirty="0" smtClean="0"/>
              <a:t>比赛后</a:t>
            </a:r>
            <a:endParaRPr lang="zh-TW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图片 3" descr="Background.jpg"/>
          <p:cNvPicPr>
            <a:picLocks noChangeAspect="1"/>
          </p:cNvPicPr>
          <p:nvPr/>
        </p:nvPicPr>
        <p:blipFill>
          <a:blip r:embed="rId2" cstate="print"/>
          <a:srcRect t="11256" r="1562" b="23180"/>
          <a:stretch>
            <a:fillRect/>
          </a:stretch>
        </p:blipFill>
        <p:spPr>
          <a:xfrm>
            <a:off x="0" y="553269"/>
            <a:ext cx="9144000" cy="380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比赛后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总结归纳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写赛事报告。。。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比赛后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找出拖延、提前的原因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修正流程时间的预估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For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57562"/>
            <a:ext cx="483787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比赛后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修正阶段性目标的优先权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更新阶段性目标的进度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For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429000"/>
            <a:ext cx="573671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比赛后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修正准备列表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图片 3" descr="Form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000372"/>
            <a:ext cx="562448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补充、杂项。。。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补充、杂项。。。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自我需求的满足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= </a:t>
            </a:r>
            <a:r>
              <a:rPr lang="zh-CN" altLang="en-US" dirty="0" smtClean="0"/>
              <a:t>阶段性目标完成度 的集合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= </a:t>
            </a:r>
            <a:r>
              <a:rPr lang="zh-CN" altLang="en-US" dirty="0" smtClean="0"/>
              <a:t>阶段性目标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的完成度 </a:t>
            </a:r>
            <a:r>
              <a:rPr lang="en-US" altLang="zh-CN" dirty="0" smtClean="0"/>
              <a:t>x </a:t>
            </a:r>
            <a:r>
              <a:rPr lang="zh-CN" altLang="en-US" dirty="0" smtClean="0"/>
              <a:t>阶段性目标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的权重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阶段性目标的权重</a:t>
            </a:r>
            <a:endParaRPr lang="en-US" altLang="zh-CN" dirty="0" smtClean="0"/>
          </a:p>
          <a:p>
            <a:pPr marL="85725" indent="0">
              <a:buNone/>
            </a:pPr>
            <a:r>
              <a:rPr lang="zh-CN" altLang="en-US" dirty="0" smtClean="0"/>
              <a:t>在这个阶段性目标的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截至日期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前，其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完成可行性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1378" name="公式" r:id="rId3" imgW="914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补充、杂项。。。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截至日期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前的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完成可行性</a:t>
            </a:r>
            <a:r>
              <a:rPr lang="en-US" altLang="zh-CN" dirty="0" smtClean="0"/>
              <a:t>》</a:t>
            </a:r>
          </a:p>
          <a:p>
            <a:pPr>
              <a:buNone/>
            </a:pPr>
            <a:endParaRPr lang="en-US" altLang="zh-CN" dirty="0" smtClean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402" name="公式" r:id="rId3" imgW="914400" imgH="215640" progId="Equation.3">
              <p:embed/>
            </p:oleObj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71736" y="2786058"/>
          <a:ext cx="4064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635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还能用来完成次阶段性目标的比赛次数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权重比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X10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X5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3~5</a:t>
                      </a:r>
                      <a:r>
                        <a:rPr lang="zh-CN" altLang="en-US" dirty="0" smtClean="0"/>
                        <a:t>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X3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6~10</a:t>
                      </a:r>
                      <a:r>
                        <a:rPr lang="zh-CN" altLang="en-US" dirty="0" smtClean="0"/>
                        <a:t>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X2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CN" altLang="en-US" dirty="0" smtClean="0"/>
                        <a:t>场以上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X1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327548"/>
            <a:ext cx="8077200" cy="1673352"/>
          </a:xfrm>
        </p:spPr>
        <p:txBody>
          <a:bodyPr/>
          <a:lstStyle/>
          <a:p>
            <a:pPr algn="ctr"/>
            <a:r>
              <a:rPr lang="en-US" altLang="zh-TW" sz="8000" dirty="0" smtClean="0"/>
              <a:t>Q &amp; A</a:t>
            </a:r>
            <a:endParaRPr lang="zh-TW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图片 3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3394856"/>
          </a:xfrm>
          <a:prstGeom prst="rect">
            <a:avLst/>
          </a:prstGeom>
        </p:spPr>
      </p:pic>
      <p:pic>
        <p:nvPicPr>
          <p:cNvPr id="5" name="图片 4" descr="QA Eye.jpg"/>
          <p:cNvPicPr>
            <a:picLocks noChangeAspect="1"/>
          </p:cNvPicPr>
          <p:nvPr/>
        </p:nvPicPr>
        <p:blipFill>
          <a:blip r:embed="rId3" cstate="print"/>
          <a:srcRect l="5491" r="8472"/>
          <a:stretch>
            <a:fillRect/>
          </a:stretch>
        </p:blipFill>
        <p:spPr>
          <a:xfrm rot="21276910">
            <a:off x="4211967" y="1350799"/>
            <a:ext cx="107354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快？快？快？还是快？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5" name="图片 4" descr="f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643182"/>
            <a:ext cx="2571768" cy="336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为什么要执法比赛？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b="1" dirty="0" smtClean="0"/>
              <a:t>需求：</a:t>
            </a:r>
            <a:endParaRPr lang="en-US" altLang="zh-CN" b="1" dirty="0" smtClean="0"/>
          </a:p>
          <a:p>
            <a:r>
              <a:rPr lang="zh-CN" altLang="en-US" dirty="0" smtClean="0"/>
              <a:t>拿补充包</a:t>
            </a:r>
            <a:endParaRPr lang="en-US" altLang="zh-CN" dirty="0" smtClean="0"/>
          </a:p>
          <a:p>
            <a:r>
              <a:rPr lang="zh-CN" altLang="en-US" dirty="0" smtClean="0"/>
              <a:t>完成</a:t>
            </a:r>
            <a:r>
              <a:rPr lang="en-US" altLang="zh-CN" dirty="0" smtClean="0"/>
              <a:t>2</a:t>
            </a:r>
            <a:r>
              <a:rPr lang="zh-CN" altLang="en-US" dirty="0" smtClean="0"/>
              <a:t>级的</a:t>
            </a:r>
            <a:r>
              <a:rPr lang="en-US" altLang="zh-CN" dirty="0" smtClean="0"/>
              <a:t>Checklist </a:t>
            </a:r>
            <a:r>
              <a:rPr lang="zh-CN" altLang="en-US" dirty="0" smtClean="0"/>
              <a:t>（保级）</a:t>
            </a:r>
            <a:endParaRPr lang="en-US" altLang="zh-CN" dirty="0" smtClean="0"/>
          </a:p>
          <a:p>
            <a:r>
              <a:rPr lang="zh-CN" altLang="en-US" dirty="0" smtClean="0"/>
              <a:t>想</a:t>
            </a:r>
            <a:r>
              <a:rPr lang="zh-CN" altLang="en-US" dirty="0" smtClean="0"/>
              <a:t>要生</a:t>
            </a:r>
            <a:r>
              <a:rPr lang="en-US" altLang="zh-CN" dirty="0" smtClean="0"/>
              <a:t>3</a:t>
            </a:r>
            <a:r>
              <a:rPr lang="zh-CN" altLang="en-US" dirty="0" smtClean="0"/>
              <a:t>级</a:t>
            </a:r>
            <a:endParaRPr lang="en-US" altLang="zh-CN" dirty="0" smtClean="0"/>
          </a:p>
          <a:p>
            <a:r>
              <a:rPr lang="zh-CN" altLang="en-US" dirty="0" smtClean="0"/>
              <a:t>不想待在家里</a:t>
            </a:r>
            <a:endParaRPr lang="en-US" altLang="zh-CN" dirty="0" smtClean="0"/>
          </a:p>
          <a:p>
            <a:r>
              <a:rPr lang="zh-CN" altLang="en-US" dirty="0" smtClean="0"/>
              <a:t>想要夹人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3663" indent="0"/>
            <a:r>
              <a:rPr lang="zh-CN" altLang="en-US" sz="2800" dirty="0" smtClean="0"/>
              <a:t>想要达到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级的要求：</a:t>
            </a:r>
            <a:endParaRPr lang="en-US" altLang="zh-CN" sz="2800" dirty="0" smtClean="0"/>
          </a:p>
          <a:p>
            <a:pPr marL="93663" indent="0">
              <a:buNone/>
            </a:pPr>
            <a:r>
              <a:rPr lang="zh-CN" altLang="en-US" sz="2400" dirty="0" smtClean="0"/>
              <a:t>二</a:t>
            </a:r>
            <a:r>
              <a:rPr lang="zh-CN" altLang="en-US" sz="2400" dirty="0" smtClean="0"/>
              <a:t>级裁判是地区裁判，他们不仅满足于在本地牌店执法。他们希望看到比赛在更高的标准下进行，愿意为了比赛而旅行，并且训练和指导其他裁判。对于二级裁判而言，他们经常会到不同的地方组织比赛和工作，以促进该地比赛社群的发展。二级裁判需要熟知竞争级执法严格度的方针和流程，具有执法专业资格赛和世界杯资格赛的经验，并对大奖赛进行支持。二级裁判可以认证一级裁判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93663" indent="0">
              <a:buNone/>
            </a:pPr>
            <a:endParaRPr lang="en-US" altLang="zh-CN" dirty="0" smtClean="0"/>
          </a:p>
          <a:p>
            <a:pPr marL="93663" indent="0">
              <a:buNone/>
            </a:pPr>
            <a:r>
              <a:rPr lang="zh-CN" altLang="en-US" sz="2400" dirty="0" smtClean="0"/>
              <a:t>（来源：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hlinkClick r:id="rId2"/>
              </a:rPr>
              <a:t>http://wiki.mtgjudge.cn/</a:t>
            </a:r>
            <a:r>
              <a:rPr lang="zh-TW" altLang="en-US" sz="2400" dirty="0" smtClean="0">
                <a:hlinkClick r:id="rId2"/>
              </a:rPr>
              <a:t>二级裁判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6" name="图文框 5"/>
          <p:cNvSpPr/>
          <p:nvPr/>
        </p:nvSpPr>
        <p:spPr>
          <a:xfrm>
            <a:off x="6072198" y="2285992"/>
            <a:ext cx="1857388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图文框 9"/>
          <p:cNvSpPr/>
          <p:nvPr/>
        </p:nvSpPr>
        <p:spPr>
          <a:xfrm>
            <a:off x="2143108" y="2643182"/>
            <a:ext cx="2428892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6429388" y="2643182"/>
            <a:ext cx="2286016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1214414" y="3000372"/>
            <a:ext cx="2786082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图文框 12"/>
          <p:cNvSpPr/>
          <p:nvPr/>
        </p:nvSpPr>
        <p:spPr>
          <a:xfrm>
            <a:off x="1214414" y="3429000"/>
            <a:ext cx="3357586" cy="285752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5214942" y="3429000"/>
            <a:ext cx="3571900" cy="285752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2428860" y="3786190"/>
            <a:ext cx="4857784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928662" y="4143380"/>
            <a:ext cx="1500198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6429388" y="4143380"/>
            <a:ext cx="928694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图文框 17"/>
          <p:cNvSpPr/>
          <p:nvPr/>
        </p:nvSpPr>
        <p:spPr>
          <a:xfrm>
            <a:off x="2714612" y="4143380"/>
            <a:ext cx="1928826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2428860" y="4572008"/>
            <a:ext cx="1928826" cy="357190"/>
          </a:xfrm>
          <a:prstGeom prst="frame">
            <a:avLst>
              <a:gd name="adj1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什么是比赛效率？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为什么要执法比赛？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透过一场或多场的比赛，满足自我的需求。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1060</TotalTime>
  <Words>1506</Words>
  <Application>Microsoft Office PowerPoint</Application>
  <PresentationFormat>全屏显示(4:3)</PresentationFormat>
  <Paragraphs>521</Paragraphs>
  <Slides>51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3" baseType="lpstr">
      <vt:lpstr>Module</vt:lpstr>
      <vt:lpstr>Microsoft 公式 3.0</vt:lpstr>
      <vt:lpstr>如何提高比赛效率 by Alex  （</vt:lpstr>
      <vt:lpstr>为什么要提高比赛效率？</vt:lpstr>
      <vt:lpstr>为什么要提高比赛效率？</vt:lpstr>
      <vt:lpstr>为什么要提高比赛效率？</vt:lpstr>
      <vt:lpstr>什么是比赛效率？</vt:lpstr>
      <vt:lpstr>什么是比赛效率？</vt:lpstr>
      <vt:lpstr>什么是比赛效率？</vt:lpstr>
      <vt:lpstr>什么是比赛效率？</vt:lpstr>
      <vt:lpstr>什么是比赛效率？</vt:lpstr>
      <vt:lpstr>什么是比赛效率？</vt:lpstr>
      <vt:lpstr>什么是比赛效率？</vt:lpstr>
      <vt:lpstr>什么是比赛效率？</vt:lpstr>
      <vt:lpstr>如何提高比赛效率？</vt:lpstr>
      <vt:lpstr>如何提高比赛效率？</vt:lpstr>
      <vt:lpstr>如何提高比赛效率？</vt:lpstr>
      <vt:lpstr>提高效率的途径</vt:lpstr>
      <vt:lpstr>比赛前</vt:lpstr>
      <vt:lpstr>比赛前</vt:lpstr>
      <vt:lpstr>比赛前 – 收集信息</vt:lpstr>
      <vt:lpstr>比赛前</vt:lpstr>
      <vt:lpstr>比赛前 – 沟通</vt:lpstr>
      <vt:lpstr>比赛前 – 沟通</vt:lpstr>
      <vt:lpstr>比赛前 – 沟通</vt:lpstr>
      <vt:lpstr>比赛前</vt:lpstr>
      <vt:lpstr>比赛前 – 制定计划</vt:lpstr>
      <vt:lpstr>比赛前 – 制定计划</vt:lpstr>
      <vt:lpstr>比赛前 – 制定计划</vt:lpstr>
      <vt:lpstr>比赛前</vt:lpstr>
      <vt:lpstr>比赛前 – 防范于未然</vt:lpstr>
      <vt:lpstr>比赛当日</vt:lpstr>
      <vt:lpstr>比赛当日</vt:lpstr>
      <vt:lpstr>比赛当日</vt:lpstr>
      <vt:lpstr>比赛当日 –前期 ：确认物资</vt:lpstr>
      <vt:lpstr>比赛当日 – 中期</vt:lpstr>
      <vt:lpstr>比赛当日 – 中期</vt:lpstr>
      <vt:lpstr>比赛当日 – 中期</vt:lpstr>
      <vt:lpstr>比赛当日 – 中期</vt:lpstr>
      <vt:lpstr>比赛当日 – 中期</vt:lpstr>
      <vt:lpstr>比赛当日 – 中期</vt:lpstr>
      <vt:lpstr>比赛当日 – 中期</vt:lpstr>
      <vt:lpstr>比赛当日– 中期</vt:lpstr>
      <vt:lpstr>比赛当日– 后期</vt:lpstr>
      <vt:lpstr>比赛后</vt:lpstr>
      <vt:lpstr>比赛后</vt:lpstr>
      <vt:lpstr>比赛后</vt:lpstr>
      <vt:lpstr>比赛后</vt:lpstr>
      <vt:lpstr>比赛后</vt:lpstr>
      <vt:lpstr>补充、杂项。。。</vt:lpstr>
      <vt:lpstr>补充、杂项。。。</vt:lpstr>
      <vt:lpstr>补充、杂项。。。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如何提高比赛效率 by Alex</dc:title>
  <dc:creator>qsy</dc:creator>
  <cp:lastModifiedBy>qsy</cp:lastModifiedBy>
  <cp:revision>100</cp:revision>
  <dcterms:created xsi:type="dcterms:W3CDTF">2015-03-03T13:36:01Z</dcterms:created>
  <dcterms:modified xsi:type="dcterms:W3CDTF">2015-03-10T21:10:35Z</dcterms:modified>
</cp:coreProperties>
</file>