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6" autoAdjust="0"/>
  </p:normalViewPr>
  <p:slideViewPr>
    <p:cSldViewPr>
      <p:cViewPr varScale="1">
        <p:scale>
          <a:sx n="85" d="100"/>
          <a:sy n="85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C56531-14A2-4EEE-8EAF-CDB6672C4EF5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6BEF120B-B9F0-433E-909A-70D4E3440D80}">
      <dgm:prSet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取</a:t>
          </a:r>
          <a:r>
            <a:rPr lang="en-US" alt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消</a:t>
          </a:r>
          <a:r>
            <a:rPr lang="en-US" alt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资</a:t>
          </a:r>
          <a:r>
            <a:rPr lang="en-US" alt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格</a:t>
          </a:r>
          <a:r>
            <a:rPr lang="en-US" alt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之</a:t>
          </a:r>
          <a:r>
            <a:rPr lang="en-US" alt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b="1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后</a:t>
          </a:r>
          <a:endParaRPr lang="zh-CN" b="1" cap="none" spc="0" dirty="0">
            <a:ln w="12700">
              <a:solidFill>
                <a:schemeClr val="bg1">
                  <a:alpha val="80000"/>
                </a:schemeClr>
              </a:solidFill>
              <a:prstDash val="solid"/>
            </a:ln>
            <a:solidFill>
              <a:schemeClr val="bg1"/>
            </a:solidFill>
            <a:effectLst/>
            <a:latin typeface="+mj-ea"/>
            <a:ea typeface="+mj-ea"/>
          </a:endParaRPr>
        </a:p>
      </dgm:t>
    </dgm:pt>
    <dgm:pt modelId="{8A297224-7C34-4208-8845-ADB8DD2E21B4}" type="parTrans" cxnId="{F8C6C856-01DF-4EFB-8B4B-F0D3DC995916}">
      <dgm:prSet/>
      <dgm:spPr/>
      <dgm:t>
        <a:bodyPr/>
        <a:lstStyle/>
        <a:p>
          <a:endParaRPr lang="zh-CN" altLang="en-US"/>
        </a:p>
      </dgm:t>
    </dgm:pt>
    <dgm:pt modelId="{3ED3C15B-1591-4441-BF40-D1B08E78B9ED}" type="sibTrans" cxnId="{F8C6C856-01DF-4EFB-8B4B-F0D3DC995916}">
      <dgm:prSet/>
      <dgm:spPr/>
      <dgm:t>
        <a:bodyPr/>
        <a:lstStyle/>
        <a:p>
          <a:endParaRPr lang="zh-CN" altLang="en-US"/>
        </a:p>
      </dgm:t>
    </dgm:pt>
    <dgm:pt modelId="{8AFAB5D3-E8E9-42E7-918D-1704368FE3E8}" type="pres">
      <dgm:prSet presAssocID="{DEC56531-14A2-4EEE-8EAF-CDB6672C4EF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D82B3CB-F05E-435C-926D-0DF510D560E1}" type="pres">
      <dgm:prSet presAssocID="{6BEF120B-B9F0-433E-909A-70D4E3440D80}" presName="parentText" presStyleLbl="node1" presStyleIdx="0" presStyleCnt="1" custScaleY="130458" custLinFactNeighborX="-403" custLinFactNeighborY="29730">
        <dgm:presLayoutVars>
          <dgm:chMax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zh-CN" altLang="en-US"/>
        </a:p>
      </dgm:t>
    </dgm:pt>
  </dgm:ptLst>
  <dgm:cxnLst>
    <dgm:cxn modelId="{51554C61-6907-4E49-904D-B9A05273CFB8}" type="presOf" srcId="{6BEF120B-B9F0-433E-909A-70D4E3440D80}" destId="{BD82B3CB-F05E-435C-926D-0DF510D560E1}" srcOrd="0" destOrd="0" presId="urn:microsoft.com/office/officeart/2005/8/layout/vList2"/>
    <dgm:cxn modelId="{F8C6C856-01DF-4EFB-8B4B-F0D3DC995916}" srcId="{DEC56531-14A2-4EEE-8EAF-CDB6672C4EF5}" destId="{6BEF120B-B9F0-433E-909A-70D4E3440D80}" srcOrd="0" destOrd="0" parTransId="{8A297224-7C34-4208-8845-ADB8DD2E21B4}" sibTransId="{3ED3C15B-1591-4441-BF40-D1B08E78B9ED}"/>
    <dgm:cxn modelId="{59144546-4AA9-4CEB-A9B1-3A9D33D56569}" type="presOf" srcId="{DEC56531-14A2-4EEE-8EAF-CDB6672C4EF5}" destId="{8AFAB5D3-E8E9-42E7-918D-1704368FE3E8}" srcOrd="0" destOrd="0" presId="urn:microsoft.com/office/officeart/2005/8/layout/vList2"/>
    <dgm:cxn modelId="{201B17A6-5828-4830-AA49-910E9383C75A}" type="presParOf" srcId="{8AFAB5D3-E8E9-42E7-918D-1704368FE3E8}" destId="{BD82B3CB-F05E-435C-926D-0DF510D560E1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D82B3CB-F05E-435C-926D-0DF510D560E1}">
      <dsp:nvSpPr>
        <dsp:cNvPr id="0" name=""/>
        <dsp:cNvSpPr/>
      </dsp:nvSpPr>
      <dsp:spPr>
        <a:xfrm>
          <a:off x="0" y="1000129"/>
          <a:ext cx="7772400" cy="2100269"/>
        </a:xfrm>
        <a:prstGeom prst="roundRect">
          <a:avLst/>
        </a:prstGeom>
        <a:gradFill rotWithShape="1">
          <a:gsLst>
            <a:gs pos="0">
              <a:schemeClr val="dk1">
                <a:shade val="51000"/>
                <a:satMod val="130000"/>
              </a:schemeClr>
            </a:gs>
            <a:gs pos="80000">
              <a:schemeClr val="dk1">
                <a:shade val="93000"/>
                <a:satMod val="130000"/>
              </a:schemeClr>
            </a:gs>
            <a:gs pos="100000">
              <a:schemeClr val="dk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tx1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取</a:t>
          </a:r>
          <a:r>
            <a:rPr lang="en-US" alt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消</a:t>
          </a:r>
          <a:r>
            <a:rPr lang="en-US" alt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资</a:t>
          </a:r>
          <a:r>
            <a:rPr lang="en-US" alt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格</a:t>
          </a:r>
          <a:r>
            <a:rPr lang="en-US" alt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之</a:t>
          </a:r>
          <a:r>
            <a:rPr lang="en-US" alt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 </a:t>
          </a:r>
          <a:r>
            <a:rPr lang="zh-CN" sz="6400" b="1" kern="1200" cap="none" spc="0" dirty="0" smtClean="0">
              <a:ln w="12700">
                <a:solidFill>
                  <a:schemeClr val="bg1">
                    <a:alpha val="80000"/>
                  </a:schemeClr>
                </a:solidFill>
                <a:prstDash val="solid"/>
              </a:ln>
              <a:solidFill>
                <a:schemeClr val="bg1"/>
              </a:solidFill>
              <a:effectLst/>
              <a:latin typeface="+mj-ea"/>
              <a:ea typeface="+mj-ea"/>
            </a:rPr>
            <a:t>后</a:t>
          </a:r>
          <a:endParaRPr lang="zh-CN" sz="6400" b="1" kern="1200" cap="none" spc="0" dirty="0">
            <a:ln w="12700">
              <a:solidFill>
                <a:schemeClr val="bg1">
                  <a:alpha val="80000"/>
                </a:schemeClr>
              </a:solidFill>
              <a:prstDash val="solid"/>
            </a:ln>
            <a:solidFill>
              <a:schemeClr val="bg1"/>
            </a:solidFill>
            <a:effectLst/>
            <a:latin typeface="+mj-ea"/>
            <a:ea typeface="+mj-ea"/>
          </a:endParaRPr>
        </a:p>
      </dsp:txBody>
      <dsp:txXfrm>
        <a:off x="0" y="1000129"/>
        <a:ext cx="7772400" cy="2100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A6A45-4723-43B2-82D4-61146184AB91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E8E62-A8B0-49DE-9248-209C3C64ED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E8E62-A8B0-49DE-9248-209C3C64ED81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2014-9-19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图示 3"/>
          <p:cNvGraphicFramePr/>
          <p:nvPr/>
        </p:nvGraphicFramePr>
        <p:xfrm>
          <a:off x="642910" y="2428868"/>
          <a:ext cx="7772400" cy="3143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00760" y="5786454"/>
            <a:ext cx="30003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By  </a:t>
            </a:r>
            <a:r>
              <a:rPr lang="zh-CN" altLang="en-US" sz="3200" dirty="0" smtClean="0">
                <a:solidFill>
                  <a:schemeClr val="bg1"/>
                </a:solidFill>
              </a:rPr>
              <a:t>骆鸣</a:t>
            </a:r>
            <a:r>
              <a:rPr lang="en-US" altLang="zh-CN" sz="3200" dirty="0" smtClean="0">
                <a:solidFill>
                  <a:schemeClr val="bg1"/>
                </a:solidFill>
              </a:rPr>
              <a:t>@</a:t>
            </a:r>
            <a:r>
              <a:rPr lang="zh-CN" altLang="en-US" sz="3200" dirty="0" smtClean="0">
                <a:solidFill>
                  <a:schemeClr val="bg1"/>
                </a:solidFill>
              </a:rPr>
              <a:t>长沙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  <p:pic>
        <p:nvPicPr>
          <p:cNvPr id="10" name="图片 9" descr="judgebanner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3206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887" y="0"/>
            <a:ext cx="801422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原    则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 bwMode="hidden"/>
        <p:txBody>
          <a:bodyPr anchor="ctr" anchorCtr="1"/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收集牌手、参与裁判以及其他证人的联络信息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收集他们的陈述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如果有人干扰了比赛正常进行，请他们离开场地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尽快将报告回报给裁判中心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  <a:endParaRPr lang="zh-CN" altLang="en-US" dirty="0" smtClean="0">
              <a:latin typeface="方正姚体" pitchFamily="2" charset="-122"/>
              <a:ea typeface="方正姚体" pitchFamily="2" charset="-122"/>
            </a:endParaRPr>
          </a:p>
          <a:p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首先要做的事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确保旁观的人员都已离开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和牌手谈谈他所犯的错误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  <a:endParaRPr lang="en-US" altLang="zh-CN" dirty="0" smtClean="0">
              <a:latin typeface="方正姚体" pitchFamily="2" charset="-122"/>
              <a:ea typeface="方正姚体" pitchFamily="2" charset="-122"/>
            </a:endParaRP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取得牌手的姓名，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DCI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号码，电子邮件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地址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收集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见证人，参与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DQ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的裁判的联络信息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别忘了从记分员那里收集比赛认证号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收 集 陈 述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牌手的陈述是他维护自己权利的工具，也是他最后的上诉机会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牌手可能会不愿意书写陈述，请尽可能的安抚他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陈述是你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DQ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报告的</a:t>
            </a:r>
            <a:r>
              <a:rPr lang="zh-CN" altLang="en-US" b="1" dirty="0" smtClean="0">
                <a:latin typeface="方正姚体" pitchFamily="2" charset="-122"/>
                <a:ea typeface="方正姚体" pitchFamily="2" charset="-122"/>
              </a:rPr>
              <a:t>重要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组成部分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回 报 </a:t>
            </a:r>
            <a:r>
              <a:rPr lang="en-US" altLang="zh-CN" sz="6000" dirty="0" smtClean="0">
                <a:latin typeface="方正姚体" pitchFamily="2" charset="-122"/>
                <a:ea typeface="方正姚体" pitchFamily="2" charset="-122"/>
              </a:rPr>
              <a:t>DQ </a:t>
            </a:r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报 告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登陆裁判中心，点击报告和创建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值得注意的是“比赛中担任的角色”是指你的身份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在点击下一步之前，确定你输入的都是正确的数据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选择违规类型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填写你关于事件的陈述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endParaRPr lang="en-US" altLang="zh-CN" sz="2800" dirty="0" smtClean="0">
              <a:latin typeface="方正姚体" pitchFamily="2" charset="-122"/>
              <a:ea typeface="方正姚体" pitchFamily="2" charset="-122"/>
            </a:endParaRPr>
          </a:p>
          <a:p>
            <a:endParaRPr lang="en-US" altLang="zh-CN" sz="2800" dirty="0" smtClean="0">
              <a:latin typeface="方正姚体" pitchFamily="2" charset="-122"/>
              <a:ea typeface="方正姚体" pitchFamily="2" charset="-122"/>
            </a:endParaRPr>
          </a:p>
        </p:txBody>
      </p:sp>
      <p:pic>
        <p:nvPicPr>
          <p:cNvPr id="4" name="图片 3" descr="22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1640" y="1988840"/>
            <a:ext cx="5857916" cy="4440678"/>
          </a:xfrm>
          <a:prstGeom prst="rect">
            <a:avLst/>
          </a:prstGeom>
        </p:spPr>
      </p:pic>
      <p:pic>
        <p:nvPicPr>
          <p:cNvPr id="6" name="图片 5" descr="44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3068960"/>
            <a:ext cx="5314950" cy="2409825"/>
          </a:xfrm>
          <a:prstGeom prst="rect">
            <a:avLst/>
          </a:prstGeom>
        </p:spPr>
      </p:pic>
      <p:pic>
        <p:nvPicPr>
          <p:cNvPr id="7" name="图片 6" descr="66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060848"/>
            <a:ext cx="9144000" cy="3726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报告的细节</a:t>
            </a:r>
            <a:endParaRPr lang="en-US" altLang="zh-CN" sz="6000" dirty="0" smtClean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0">
            <a:normAutofit/>
          </a:bodyPr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请尽量使用英语书写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简单的介绍下当时的环境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合理使用标点符号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不要沉溺于介绍细节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请以总结形式来引用其他人的观点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照片传</a:t>
            </a:r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到网络空间后，提供链接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pPr>
              <a:buNone/>
            </a:pPr>
            <a:endParaRPr lang="zh-CN" altLang="en-US" sz="2800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录入牌手的陈述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如果牌手没有写陈述，那么留空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保持客观，冷静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如实记录牌手陈述的内容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最后点击提交上传报告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小提示</a:t>
            </a:r>
            <a:endParaRPr lang="zh-CN" altLang="en-US" sz="6000" dirty="0">
              <a:latin typeface="方正姚体" pitchFamily="2" charset="-122"/>
              <a:ea typeface="方正姚体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请保留好牌手所写的陈述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观众如果被取消资格，同样也需要被输入到比赛中，并且被回报给裁判中心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所有取消资格事件都必须由主审回报至裁判中心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r>
              <a:rPr lang="zh-CN" altLang="en-US" dirty="0" smtClean="0">
                <a:latin typeface="方正姚体" pitchFamily="2" charset="-122"/>
                <a:ea typeface="方正姚体" pitchFamily="2" charset="-122"/>
              </a:rPr>
              <a:t>一个事件里多个牌手被取消资格，并不需要写多份报告</a:t>
            </a:r>
            <a:r>
              <a:rPr lang="en-US" altLang="zh-CN" dirty="0" smtClean="0">
                <a:latin typeface="方正姚体" pitchFamily="2" charset="-122"/>
                <a:ea typeface="方正姚体" pitchFamily="2" charset="-122"/>
              </a:rPr>
              <a:t>.</a:t>
            </a:r>
          </a:p>
          <a:p>
            <a:endParaRPr lang="zh-CN" altLang="en-US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latin typeface="方正姚体" pitchFamily="2" charset="-122"/>
                <a:ea typeface="方正姚体" pitchFamily="2" charset="-122"/>
              </a:rPr>
              <a:t>有问题？来讨论？</a:t>
            </a:r>
            <a:endParaRPr lang="zh-CN" altLang="en-US" sz="6000" dirty="0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6000" dirty="0" smtClean="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rPr>
              <a:t>Thank you</a:t>
            </a:r>
            <a:r>
              <a:rPr lang="zh-CN" altLang="en-US" sz="6000" dirty="0" smtClean="0">
                <a:solidFill>
                  <a:schemeClr val="tx1"/>
                </a:solidFill>
                <a:latin typeface="方正姚体" pitchFamily="2" charset="-122"/>
                <a:ea typeface="方正姚体" pitchFamily="2" charset="-122"/>
              </a:rPr>
              <a:t>！</a:t>
            </a:r>
            <a:endParaRPr lang="zh-CN" altLang="en-US" sz="6000" dirty="0">
              <a:solidFill>
                <a:schemeClr val="tx1"/>
              </a:solidFill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12224</TotalTime>
  <Words>360</Words>
  <Application>Microsoft Office PowerPoint</Application>
  <PresentationFormat>全屏显示(4:3)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原    则</vt:lpstr>
      <vt:lpstr>首先要做的事</vt:lpstr>
      <vt:lpstr>收 集 陈 述</vt:lpstr>
      <vt:lpstr>回 报 DQ 报 告</vt:lpstr>
      <vt:lpstr>报告的细节</vt:lpstr>
      <vt:lpstr>录入牌手的陈述</vt:lpstr>
      <vt:lpstr>小提示</vt:lpstr>
      <vt:lpstr>有问题？来讨论？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199</cp:revision>
  <dcterms:modified xsi:type="dcterms:W3CDTF">2014-09-19T03:58:20Z</dcterms:modified>
</cp:coreProperties>
</file>