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判罚的思路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469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实践部分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这一个部分主要讲一讲实践中的一些经验和容易被遗漏的细节。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为什么要有这个部分？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79508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交流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裁判在给牌手处罚时，他应该花时间向牌手解释他的违规是什么，以及修正是什么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如果</a:t>
            </a:r>
            <a:r>
              <a:rPr lang="zh-CN" altLang="zh-CN" dirty="0"/>
              <a:t>牌手无法理解发生了什么，应当礼貌的请他们继续比赛，并在赛后给予解释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牌手</a:t>
            </a:r>
            <a:r>
              <a:rPr lang="zh-CN" altLang="zh-CN" dirty="0"/>
              <a:t>并非都对违规判罚非常了解，如何用通俗易懂的语言来跟牌手说明问题是非常关键的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裁判</a:t>
            </a:r>
            <a:r>
              <a:rPr lang="zh-CN" altLang="zh-CN" dirty="0"/>
              <a:t>与牌手在一场赛事中仅仅是身处角色不同，并没有高低之分，裁判也并非高人一等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受到</a:t>
            </a:r>
            <a:r>
              <a:rPr lang="zh-CN" altLang="zh-CN" dirty="0"/>
              <a:t>判罚的牌手通常可能会表示不满反应强烈，如何安抚牌手尽快游戏进行也是需要考虑的。</a:t>
            </a:r>
          </a:p>
        </p:txBody>
      </p:sp>
    </p:spTree>
    <p:extLst>
      <p:ext uri="{BB962C8B-B14F-4D97-AF65-F5344CB8AC3E}">
        <p14:creationId xmlns:p14="http://schemas.microsoft.com/office/powerpoint/2010/main" val="1915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我先给大家讲个故事</a:t>
            </a:r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0934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获取信息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在理论题目中，所有需要的信息题目会全部告诉我们，然而在实际的问题当中，问题会由牌手进行阐明。然而牌手的叙述中既可能包含无用的信息，又未必包含所有必要的信息。所以我们可能需要询问一些问题来对这个事件来进行定性。这里就需要足够的理论知识储备和一定的经验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11606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如果无法对问题给予</a:t>
            </a:r>
            <a:r>
              <a:rPr lang="zh-CN" altLang="zh-CN" dirty="0" smtClean="0"/>
              <a:t>判断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向他人寻求帮助，方式包括且不限于当面、电话、微信等。但要记住，牌手在等待</a:t>
            </a:r>
            <a:r>
              <a:rPr lang="zh-CN" altLang="zh-CN" dirty="0" smtClean="0"/>
              <a:t>，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zh-CN" dirty="0" smtClean="0"/>
              <a:t>但</a:t>
            </a:r>
            <a:r>
              <a:rPr lang="zh-CN" altLang="zh-CN" dirty="0"/>
              <a:t>同时也要记住，一个错误的判罚可能对牌手伤害更大。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6590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在大型赛事中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任何级别高于</a:t>
            </a:r>
            <a:r>
              <a:rPr lang="en-US" altLang="zh-CN" dirty="0"/>
              <a:t>“</a:t>
            </a:r>
            <a:r>
              <a:rPr lang="zh-CN" altLang="zh-CN" dirty="0"/>
              <a:t>一盘负</a:t>
            </a:r>
            <a:r>
              <a:rPr lang="en-US" altLang="zh-CN" dirty="0"/>
              <a:t>”</a:t>
            </a:r>
            <a:r>
              <a:rPr lang="zh-CN" altLang="zh-CN" dirty="0"/>
              <a:t>处罚（含</a:t>
            </a:r>
            <a:r>
              <a:rPr lang="en-US" altLang="zh-CN" dirty="0"/>
              <a:t>“</a:t>
            </a:r>
            <a:r>
              <a:rPr lang="zh-CN" altLang="zh-CN" dirty="0"/>
              <a:t>一盘负</a:t>
            </a:r>
            <a:r>
              <a:rPr lang="en-US" altLang="zh-CN" dirty="0"/>
              <a:t>”</a:t>
            </a:r>
            <a:r>
              <a:rPr lang="zh-CN" altLang="zh-CN" dirty="0"/>
              <a:t>）都必须回报给主审，并建议仅由主审来作这类的判罚（迟到（</a:t>
            </a:r>
            <a:r>
              <a:rPr lang="en-US" altLang="zh-CN" dirty="0"/>
              <a:t>3.1</a:t>
            </a:r>
            <a:r>
              <a:rPr lang="zh-CN" altLang="zh-CN" dirty="0"/>
              <a:t>）和套牌失误（</a:t>
            </a:r>
            <a:r>
              <a:rPr lang="en-US" altLang="zh-CN" dirty="0"/>
              <a:t>3.5</a:t>
            </a:r>
            <a:r>
              <a:rPr lang="zh-CN" altLang="zh-CN" dirty="0"/>
              <a:t>）此两项违规除外）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如果</a:t>
            </a:r>
            <a:r>
              <a:rPr lang="zh-CN" altLang="zh-CN" dirty="0"/>
              <a:t>需要倒回，不要忘记请示主审。如果需要调查，在有必要的时候请于主审或组长沟通。有问题请向他人求助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en-US" dirty="0" smtClean="0"/>
              <a:t>如果涉及调查，建议向高级裁判寻求帮助。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8020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累次判罚的升级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不要忘记询问牌手之前是否受到过同类的</a:t>
            </a:r>
            <a:r>
              <a:rPr lang="zh-CN" altLang="zh-CN" dirty="0" smtClean="0"/>
              <a:t>判罚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首先根据</a:t>
            </a:r>
            <a:r>
              <a:rPr lang="en-US" altLang="zh-CN" dirty="0" smtClean="0"/>
              <a:t>IPG</a:t>
            </a:r>
            <a:r>
              <a:rPr lang="zh-CN" altLang="en-US" dirty="0" smtClean="0"/>
              <a:t>我们应当对累次判罚进行升级。</a:t>
            </a:r>
            <a:endParaRPr lang="en-US" altLang="zh-CN" dirty="0" smtClean="0"/>
          </a:p>
          <a:p>
            <a:r>
              <a:rPr lang="zh-CN" altLang="en-US" dirty="0" smtClean="0"/>
              <a:t>其次有助于我们调查牌手是否在故意进行某些违规。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6561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判罚的回报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所有判罚都需要录入到系统中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这样</a:t>
            </a:r>
            <a:r>
              <a:rPr lang="zh-CN" altLang="zh-CN" dirty="0"/>
              <a:t>做的原因是为了持续记录牌手在比赛中的行为，以及为了威世智可能因故会使用这些信息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zh-CN" altLang="zh-CN" dirty="0" smtClean="0"/>
              <a:t>成绩</a:t>
            </a:r>
            <a:r>
              <a:rPr lang="zh-CN" altLang="zh-CN" dirty="0"/>
              <a:t>条的书写顺序应与记分员在系统中录入顺序相同。不要忘记简单书写发生的事情。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951901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补时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不要忘记给牌手补时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有的时候为了提升牌手体验，无论做出任何的</a:t>
            </a:r>
            <a:r>
              <a:rPr lang="en-US" altLang="zh-CN" dirty="0" smtClean="0"/>
              <a:t>ruling</a:t>
            </a:r>
            <a:r>
              <a:rPr lang="zh-CN" altLang="en-US" dirty="0" smtClean="0"/>
              <a:t>，都要给予至少</a:t>
            </a:r>
            <a:r>
              <a:rPr lang="en-US" altLang="zh-CN" dirty="0" smtClean="0"/>
              <a:t>1-2</a:t>
            </a:r>
            <a:r>
              <a:rPr lang="zh-CN" altLang="en-US" dirty="0" smtClean="0"/>
              <a:t>分钟补时。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套</a:t>
            </a:r>
            <a:r>
              <a:rPr lang="zh-CN" altLang="en-US" dirty="0" smtClean="0"/>
              <a:t>牌检查的补时要补给牌手洗牌的时间。</a:t>
            </a:r>
            <a:endParaRPr lang="zh-CN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01182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本议题的目的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理论部分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介绍给予判罚的必要知识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实践部分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分享一些注意事项和个人经验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4571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为什么要给判罚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处罚的存在并不是为了让裁判去伤害毫无防备的牌手，处罚的存在是为了减少错误再次出现的几率。牌手受到了处罚之后他再次犯下同样错误的可能会减少。通常这意味着给他们上了印象深刻的一课</a:t>
            </a:r>
            <a:r>
              <a:rPr lang="en-US" altLang="zh-CN" dirty="0"/>
              <a:t>“</a:t>
            </a:r>
            <a:r>
              <a:rPr lang="zh-CN" altLang="zh-CN" dirty="0"/>
              <a:t>我因为这个失误而获得一盘负，我不想再因为这个可以轻松避免的问题再输一盘。我以后交牌表之前会数一下到没到</a:t>
            </a:r>
            <a:r>
              <a:rPr lang="en-US" altLang="zh-CN" dirty="0"/>
              <a:t>60</a:t>
            </a:r>
            <a:r>
              <a:rPr lang="zh-CN" altLang="zh-CN" dirty="0"/>
              <a:t>张</a:t>
            </a:r>
            <a:r>
              <a:rPr lang="en-US" altLang="zh-CN" dirty="0"/>
              <a:t>”</a:t>
            </a:r>
            <a:r>
              <a:rPr lang="zh-CN" altLang="zh-CN" dirty="0"/>
              <a:t>。处罚的目的并不是持续记录一位牌手的比赛行为（虽然那是个方便的副产物），</a:t>
            </a:r>
            <a:r>
              <a:rPr lang="zh-CN" altLang="zh-CN" b="1" dirty="0"/>
              <a:t>处罚的目的在于教育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——IPG</a:t>
            </a:r>
          </a:p>
        </p:txBody>
      </p:sp>
    </p:spTree>
    <p:extLst>
      <p:ext uri="{BB962C8B-B14F-4D97-AF65-F5344CB8AC3E}">
        <p14:creationId xmlns:p14="http://schemas.microsoft.com/office/powerpoint/2010/main" val="115163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那该做些什么？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IPG</a:t>
            </a:r>
            <a:r>
              <a:rPr lang="zh-CN" altLang="zh-CN" dirty="0"/>
              <a:t>告诉我们，为达成此目标，必须向该牌手解释所违反之规则或政策，使处罚有其教育意义</a:t>
            </a:r>
            <a:r>
              <a:rPr lang="zh-CN" altLang="zh-CN" dirty="0" smtClean="0"/>
              <a:t>。</a:t>
            </a:r>
            <a:endParaRPr lang="en-US" altLang="zh-CN" smtClean="0"/>
          </a:p>
          <a:p>
            <a:r>
              <a:rPr lang="zh-CN" altLang="zh-CN" smtClean="0"/>
              <a:t>处罚</a:t>
            </a:r>
            <a:r>
              <a:rPr lang="zh-CN" altLang="zh-CN" dirty="0"/>
              <a:t>的效果也包括教育比赛中其他牌手并造成警惕，且会用来持续记录牌手的行为。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469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48299" y="819954"/>
            <a:ext cx="8915400" cy="5439177"/>
          </a:xfrm>
        </p:spPr>
        <p:txBody>
          <a:bodyPr/>
          <a:lstStyle/>
          <a:p>
            <a:r>
              <a:rPr lang="zh-CN" altLang="en-US" dirty="0" smtClean="0"/>
              <a:t>你是一场</a:t>
            </a:r>
            <a:r>
              <a:rPr lang="en-US" altLang="zh-CN" dirty="0" smtClean="0"/>
              <a:t>PPTQ</a:t>
            </a:r>
            <a:r>
              <a:rPr lang="zh-CN" altLang="en-US" dirty="0" smtClean="0"/>
              <a:t>的巡场裁判。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在第三轮中，有一桌牌手喊了你。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NAP</a:t>
            </a:r>
            <a:r>
              <a:rPr lang="zh-CN" altLang="en-US" dirty="0" smtClean="0"/>
              <a:t>告诉你，</a:t>
            </a:r>
            <a:r>
              <a:rPr lang="en-US" altLang="zh-CN" dirty="0" smtClean="0"/>
              <a:t>AP</a:t>
            </a:r>
            <a:r>
              <a:rPr lang="zh-CN" altLang="en-US" dirty="0" smtClean="0"/>
              <a:t>刚才用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个沼泽施放了卜卦并抓了两张牌。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经过调查，你发现</a:t>
            </a:r>
            <a:r>
              <a:rPr lang="en-US" altLang="zh-CN" dirty="0" smtClean="0"/>
              <a:t>AP</a:t>
            </a:r>
            <a:r>
              <a:rPr lang="zh-CN" altLang="en-US" dirty="0" smtClean="0"/>
              <a:t>只是打牌打蒙了没发现自己只有沼泽没有海岛。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 smtClean="0"/>
              <a:t>你会怎么做？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6339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整体思路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违规</a:t>
            </a:r>
            <a:r>
              <a:rPr lang="en-US" altLang="zh-CN" dirty="0" smtClean="0"/>
              <a:t>infraction</a:t>
            </a:r>
            <a:endParaRPr lang="en-US" altLang="zh-CN" dirty="0"/>
          </a:p>
          <a:p>
            <a:r>
              <a:rPr lang="zh-CN" altLang="en-US" dirty="0" smtClean="0"/>
              <a:t>判罚</a:t>
            </a:r>
            <a:r>
              <a:rPr lang="en-US" altLang="zh-CN" dirty="0" smtClean="0"/>
              <a:t>penalty</a:t>
            </a:r>
          </a:p>
          <a:p>
            <a:r>
              <a:rPr lang="zh-CN" altLang="en-US" dirty="0" smtClean="0"/>
              <a:t>修正</a:t>
            </a:r>
            <a:r>
              <a:rPr lang="en-US" altLang="zh-CN" dirty="0" smtClean="0"/>
              <a:t>fix</a:t>
            </a:r>
          </a:p>
        </p:txBody>
      </p:sp>
    </p:spTree>
    <p:extLst>
      <p:ext uri="{BB962C8B-B14F-4D97-AF65-F5344CB8AC3E}">
        <p14:creationId xmlns:p14="http://schemas.microsoft.com/office/powerpoint/2010/main" val="2709524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确定违规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万智牌很复杂，万智牌的违规可能更加复杂。幸运的是，</a:t>
            </a:r>
            <a:r>
              <a:rPr lang="en-US" altLang="zh-CN" dirty="0"/>
              <a:t>IPG</a:t>
            </a:r>
            <a:r>
              <a:rPr lang="zh-CN" altLang="zh-CN" dirty="0"/>
              <a:t>会提供我们全方面的支持。</a:t>
            </a:r>
          </a:p>
          <a:p>
            <a:r>
              <a:rPr lang="zh-CN" altLang="zh-CN" dirty="0"/>
              <a:t>首先，我们需要对任何比“轻微”违规严重的情况进行判罚；其次，我们不能先确定判罚是什么，再回头找适用的违规。我们应当先判定牌手做了哪些行动，导致了什么违规，再确定判罚。我们不能因为某个错误看起来应该一盘负就给一盘负。并且，如果你作为巡场裁判，是不可以偏离方针进行判罚的，即使是作为主审，也仅仅是在极端特殊的情况下才可能偏离方针处理。</a:t>
            </a:r>
          </a:p>
          <a:p>
            <a:r>
              <a:rPr lang="zh-CN" altLang="zh-CN" dirty="0"/>
              <a:t>有些时候，也许会感觉上认为偏离方针比较“合理”，但是事实并非如此。公平是建立在同一标准的基础上，偏离方针也就偏离了公平，会极大损害比赛中裁判的权威。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5480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应用判罚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在确定违规之后，下一步依然是按照</a:t>
            </a:r>
            <a:r>
              <a:rPr lang="en-US" altLang="zh-CN" dirty="0"/>
              <a:t>IPG</a:t>
            </a:r>
            <a:r>
              <a:rPr lang="zh-CN" altLang="zh-CN" dirty="0"/>
              <a:t>，来给出判罚。依然有一些细节需要全面进行考虑。会得到判罚的人不仅仅是正在比赛中的牌手，围观人员，工作人员或者裁判都可能会受到判罚。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4774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修正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在某些情况下，会需要对游戏状态进行修正，我们依然有</a:t>
            </a:r>
            <a:r>
              <a:rPr lang="en-US" altLang="zh-CN" dirty="0"/>
              <a:t>IPG</a:t>
            </a:r>
            <a:r>
              <a:rPr lang="zh-CN" altLang="en-US" dirty="0"/>
              <a:t>可以提供完整的修正方案。值得注意的是，有些偏离方针的修正方案看似“更合理”，但看似合理并非真正合理，一定要多加注意。</a:t>
            </a:r>
          </a:p>
        </p:txBody>
      </p:sp>
    </p:spTree>
    <p:extLst>
      <p:ext uri="{BB962C8B-B14F-4D97-AF65-F5344CB8AC3E}">
        <p14:creationId xmlns:p14="http://schemas.microsoft.com/office/powerpoint/2010/main" val="3951432886"/>
      </p:ext>
    </p:extLst>
  </p:cSld>
  <p:clrMapOvr>
    <a:masterClrMapping/>
  </p:clrMapOvr>
</p:sld>
</file>

<file path=ppt/theme/theme1.xml><?xml version="1.0" encoding="utf-8"?>
<a:theme xmlns:a="http://schemas.openxmlformats.org/drawingml/2006/main" name="丝状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578</TotalTime>
  <Words>1094</Words>
  <Application>Microsoft Office PowerPoint</Application>
  <PresentationFormat>宽屏</PresentationFormat>
  <Paragraphs>73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幼圆</vt:lpstr>
      <vt:lpstr>Arial</vt:lpstr>
      <vt:lpstr>Century Gothic</vt:lpstr>
      <vt:lpstr>Wingdings 3</vt:lpstr>
      <vt:lpstr>丝状</vt:lpstr>
      <vt:lpstr>判罚的思路</vt:lpstr>
      <vt:lpstr>本议题的目的</vt:lpstr>
      <vt:lpstr>为什么要给判罚</vt:lpstr>
      <vt:lpstr>那该做些什么？</vt:lpstr>
      <vt:lpstr>PowerPoint 演示文稿</vt:lpstr>
      <vt:lpstr>整体思路</vt:lpstr>
      <vt:lpstr>确定违规</vt:lpstr>
      <vt:lpstr>应用判罚</vt:lpstr>
      <vt:lpstr>修正</vt:lpstr>
      <vt:lpstr>实践部分</vt:lpstr>
      <vt:lpstr>交流</vt:lpstr>
      <vt:lpstr>我先给大家讲个故事…</vt:lpstr>
      <vt:lpstr>获取信息</vt:lpstr>
      <vt:lpstr>如果无法对问题给予判断</vt:lpstr>
      <vt:lpstr>在大型赛事中</vt:lpstr>
      <vt:lpstr>累次判罚的升级</vt:lpstr>
      <vt:lpstr>判罚的回报</vt:lpstr>
      <vt:lpstr>补时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判罚的思路</dc:title>
  <dc:creator>Chi Zhang</dc:creator>
  <cp:lastModifiedBy>Chi Zhang</cp:lastModifiedBy>
  <cp:revision>45</cp:revision>
  <dcterms:created xsi:type="dcterms:W3CDTF">2016-10-23T12:49:39Z</dcterms:created>
  <dcterms:modified xsi:type="dcterms:W3CDTF">2016-10-24T12:13:12Z</dcterms:modified>
</cp:coreProperties>
</file>